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302" r:id="rId2"/>
    <p:sldId id="305" r:id="rId3"/>
    <p:sldId id="290" r:id="rId4"/>
    <p:sldId id="306" r:id="rId5"/>
    <p:sldId id="291" r:id="rId6"/>
    <p:sldId id="292" r:id="rId7"/>
    <p:sldId id="307" r:id="rId8"/>
    <p:sldId id="308" r:id="rId9"/>
    <p:sldId id="332" r:id="rId10"/>
    <p:sldId id="309" r:id="rId11"/>
    <p:sldId id="311" r:id="rId12"/>
    <p:sldId id="310" r:id="rId13"/>
    <p:sldId id="312" r:id="rId14"/>
    <p:sldId id="313" r:id="rId15"/>
    <p:sldId id="318" r:id="rId16"/>
    <p:sldId id="314" r:id="rId17"/>
    <p:sldId id="315" r:id="rId18"/>
    <p:sldId id="316" r:id="rId19"/>
    <p:sldId id="317" r:id="rId20"/>
    <p:sldId id="319" r:id="rId21"/>
    <p:sldId id="320" r:id="rId22"/>
    <p:sldId id="321" r:id="rId23"/>
    <p:sldId id="322" r:id="rId24"/>
    <p:sldId id="329" r:id="rId25"/>
    <p:sldId id="323" r:id="rId26"/>
    <p:sldId id="324" r:id="rId27"/>
    <p:sldId id="325" r:id="rId28"/>
    <p:sldId id="326" r:id="rId29"/>
    <p:sldId id="327" r:id="rId30"/>
    <p:sldId id="328" r:id="rId31"/>
    <p:sldId id="330" r:id="rId32"/>
    <p:sldId id="331" r:id="rId3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30000"/>
      </a:lnSpc>
      <a:spcBef>
        <a:spcPts val="0"/>
      </a:spcBef>
      <a:spcAft>
        <a:spcPts val="0"/>
      </a:spcAft>
      <a:buClrTx/>
      <a:buSzTx/>
      <a:buFontTx/>
      <a:buNone/>
      <a:tabLst/>
      <a:defRPr kumimoji="0" sz="3700" b="0" i="0" u="none" strike="noStrike" cap="none" spc="37" normalizeH="0" baseline="0">
        <a:ln>
          <a:noFill/>
        </a:ln>
        <a:solidFill>
          <a:srgbClr val="000000"/>
        </a:solidFill>
        <a:effectLst/>
        <a:uFillTx/>
        <a:latin typeface="Avenir Next Condensed"/>
        <a:ea typeface="Avenir Next Condensed"/>
        <a:cs typeface="Avenir Next Condensed"/>
        <a:sym typeface="Avenir Next Condensed"/>
      </a:defRPr>
    </a:lvl1pPr>
    <a:lvl2pPr marL="0" marR="0" indent="0" algn="l" defTabSz="457200" rtl="0" fontAlgn="auto" latinLnBrk="0" hangingPunct="0">
      <a:lnSpc>
        <a:spcPct val="130000"/>
      </a:lnSpc>
      <a:spcBef>
        <a:spcPts val="0"/>
      </a:spcBef>
      <a:spcAft>
        <a:spcPts val="0"/>
      </a:spcAft>
      <a:buClrTx/>
      <a:buSzTx/>
      <a:buFontTx/>
      <a:buNone/>
      <a:tabLst/>
      <a:defRPr kumimoji="0" sz="3700" b="0" i="0" u="none" strike="noStrike" cap="none" spc="37" normalizeH="0" baseline="0">
        <a:ln>
          <a:noFill/>
        </a:ln>
        <a:solidFill>
          <a:srgbClr val="000000"/>
        </a:solidFill>
        <a:effectLst/>
        <a:uFillTx/>
        <a:latin typeface="Avenir Next Condensed"/>
        <a:ea typeface="Avenir Next Condensed"/>
        <a:cs typeface="Avenir Next Condensed"/>
        <a:sym typeface="Avenir Next Condensed"/>
      </a:defRPr>
    </a:lvl2pPr>
    <a:lvl3pPr marL="0" marR="0" indent="0" algn="l" defTabSz="457200" rtl="0" fontAlgn="auto" latinLnBrk="0" hangingPunct="0">
      <a:lnSpc>
        <a:spcPct val="130000"/>
      </a:lnSpc>
      <a:spcBef>
        <a:spcPts val="0"/>
      </a:spcBef>
      <a:spcAft>
        <a:spcPts val="0"/>
      </a:spcAft>
      <a:buClrTx/>
      <a:buSzTx/>
      <a:buFontTx/>
      <a:buNone/>
      <a:tabLst/>
      <a:defRPr kumimoji="0" sz="3700" b="0" i="0" u="none" strike="noStrike" cap="none" spc="37" normalizeH="0" baseline="0">
        <a:ln>
          <a:noFill/>
        </a:ln>
        <a:solidFill>
          <a:srgbClr val="000000"/>
        </a:solidFill>
        <a:effectLst/>
        <a:uFillTx/>
        <a:latin typeface="Avenir Next Condensed"/>
        <a:ea typeface="Avenir Next Condensed"/>
        <a:cs typeface="Avenir Next Condensed"/>
        <a:sym typeface="Avenir Next Condensed"/>
      </a:defRPr>
    </a:lvl3pPr>
    <a:lvl4pPr marL="0" marR="0" indent="0" algn="l" defTabSz="457200" rtl="0" fontAlgn="auto" latinLnBrk="0" hangingPunct="0">
      <a:lnSpc>
        <a:spcPct val="130000"/>
      </a:lnSpc>
      <a:spcBef>
        <a:spcPts val="0"/>
      </a:spcBef>
      <a:spcAft>
        <a:spcPts val="0"/>
      </a:spcAft>
      <a:buClrTx/>
      <a:buSzTx/>
      <a:buFontTx/>
      <a:buNone/>
      <a:tabLst/>
      <a:defRPr kumimoji="0" sz="3700" b="0" i="0" u="none" strike="noStrike" cap="none" spc="37" normalizeH="0" baseline="0">
        <a:ln>
          <a:noFill/>
        </a:ln>
        <a:solidFill>
          <a:srgbClr val="000000"/>
        </a:solidFill>
        <a:effectLst/>
        <a:uFillTx/>
        <a:latin typeface="Avenir Next Condensed"/>
        <a:ea typeface="Avenir Next Condensed"/>
        <a:cs typeface="Avenir Next Condensed"/>
        <a:sym typeface="Avenir Next Condensed"/>
      </a:defRPr>
    </a:lvl4pPr>
    <a:lvl5pPr marL="0" marR="0" indent="0" algn="l" defTabSz="457200" rtl="0" fontAlgn="auto" latinLnBrk="0" hangingPunct="0">
      <a:lnSpc>
        <a:spcPct val="130000"/>
      </a:lnSpc>
      <a:spcBef>
        <a:spcPts val="0"/>
      </a:spcBef>
      <a:spcAft>
        <a:spcPts val="0"/>
      </a:spcAft>
      <a:buClrTx/>
      <a:buSzTx/>
      <a:buFontTx/>
      <a:buNone/>
      <a:tabLst/>
      <a:defRPr kumimoji="0" sz="3700" b="0" i="0" u="none" strike="noStrike" cap="none" spc="37" normalizeH="0" baseline="0">
        <a:ln>
          <a:noFill/>
        </a:ln>
        <a:solidFill>
          <a:srgbClr val="000000"/>
        </a:solidFill>
        <a:effectLst/>
        <a:uFillTx/>
        <a:latin typeface="Avenir Next Condensed"/>
        <a:ea typeface="Avenir Next Condensed"/>
        <a:cs typeface="Avenir Next Condensed"/>
        <a:sym typeface="Avenir Next Condensed"/>
      </a:defRPr>
    </a:lvl5pPr>
    <a:lvl6pPr marL="0" marR="0" indent="0" algn="l" defTabSz="457200" rtl="0" fontAlgn="auto" latinLnBrk="0" hangingPunct="0">
      <a:lnSpc>
        <a:spcPct val="130000"/>
      </a:lnSpc>
      <a:spcBef>
        <a:spcPts val="0"/>
      </a:spcBef>
      <a:spcAft>
        <a:spcPts val="0"/>
      </a:spcAft>
      <a:buClrTx/>
      <a:buSzTx/>
      <a:buFontTx/>
      <a:buNone/>
      <a:tabLst/>
      <a:defRPr kumimoji="0" sz="3700" b="0" i="0" u="none" strike="noStrike" cap="none" spc="37" normalizeH="0" baseline="0">
        <a:ln>
          <a:noFill/>
        </a:ln>
        <a:solidFill>
          <a:srgbClr val="000000"/>
        </a:solidFill>
        <a:effectLst/>
        <a:uFillTx/>
        <a:latin typeface="Avenir Next Condensed"/>
        <a:ea typeface="Avenir Next Condensed"/>
        <a:cs typeface="Avenir Next Condensed"/>
        <a:sym typeface="Avenir Next Condensed"/>
      </a:defRPr>
    </a:lvl6pPr>
    <a:lvl7pPr marL="0" marR="0" indent="0" algn="l" defTabSz="457200" rtl="0" fontAlgn="auto" latinLnBrk="0" hangingPunct="0">
      <a:lnSpc>
        <a:spcPct val="130000"/>
      </a:lnSpc>
      <a:spcBef>
        <a:spcPts val="0"/>
      </a:spcBef>
      <a:spcAft>
        <a:spcPts val="0"/>
      </a:spcAft>
      <a:buClrTx/>
      <a:buSzTx/>
      <a:buFontTx/>
      <a:buNone/>
      <a:tabLst/>
      <a:defRPr kumimoji="0" sz="3700" b="0" i="0" u="none" strike="noStrike" cap="none" spc="37" normalizeH="0" baseline="0">
        <a:ln>
          <a:noFill/>
        </a:ln>
        <a:solidFill>
          <a:srgbClr val="000000"/>
        </a:solidFill>
        <a:effectLst/>
        <a:uFillTx/>
        <a:latin typeface="Avenir Next Condensed"/>
        <a:ea typeface="Avenir Next Condensed"/>
        <a:cs typeface="Avenir Next Condensed"/>
        <a:sym typeface="Avenir Next Condensed"/>
      </a:defRPr>
    </a:lvl7pPr>
    <a:lvl8pPr marL="0" marR="0" indent="0" algn="l" defTabSz="457200" rtl="0" fontAlgn="auto" latinLnBrk="0" hangingPunct="0">
      <a:lnSpc>
        <a:spcPct val="130000"/>
      </a:lnSpc>
      <a:spcBef>
        <a:spcPts val="0"/>
      </a:spcBef>
      <a:spcAft>
        <a:spcPts val="0"/>
      </a:spcAft>
      <a:buClrTx/>
      <a:buSzTx/>
      <a:buFontTx/>
      <a:buNone/>
      <a:tabLst/>
      <a:defRPr kumimoji="0" sz="3700" b="0" i="0" u="none" strike="noStrike" cap="none" spc="37" normalizeH="0" baseline="0">
        <a:ln>
          <a:noFill/>
        </a:ln>
        <a:solidFill>
          <a:srgbClr val="000000"/>
        </a:solidFill>
        <a:effectLst/>
        <a:uFillTx/>
        <a:latin typeface="Avenir Next Condensed"/>
        <a:ea typeface="Avenir Next Condensed"/>
        <a:cs typeface="Avenir Next Condensed"/>
        <a:sym typeface="Avenir Next Condensed"/>
      </a:defRPr>
    </a:lvl8pPr>
    <a:lvl9pPr marL="0" marR="0" indent="0" algn="l" defTabSz="457200" rtl="0" fontAlgn="auto" latinLnBrk="0" hangingPunct="0">
      <a:lnSpc>
        <a:spcPct val="130000"/>
      </a:lnSpc>
      <a:spcBef>
        <a:spcPts val="0"/>
      </a:spcBef>
      <a:spcAft>
        <a:spcPts val="0"/>
      </a:spcAft>
      <a:buClrTx/>
      <a:buSzTx/>
      <a:buFontTx/>
      <a:buNone/>
      <a:tabLst/>
      <a:defRPr kumimoji="0" sz="3700" b="0" i="0" u="none" strike="noStrike" cap="none" spc="37" normalizeH="0" baseline="0">
        <a:ln>
          <a:noFill/>
        </a:ln>
        <a:solidFill>
          <a:srgbClr val="000000"/>
        </a:solidFill>
        <a:effectLst/>
        <a:uFillTx/>
        <a:latin typeface="Avenir Next Condensed"/>
        <a:ea typeface="Avenir Next Condensed"/>
        <a:cs typeface="Avenir Next Condensed"/>
        <a:sym typeface="Avenir Next Condensed"/>
      </a:defRPr>
    </a:lvl9pPr>
  </p:defaultTextStyle>
  <p:extLst>
    <p:ext uri="{EFAFB233-063F-42B5-8137-9DF3F51BA10A}">
      <p15:sldGuideLst xmlns="" xmlns:p15="http://schemas.microsoft.com/office/powerpoint/2012/main">
        <p15:guide id="2" pos="876" userDrawn="1">
          <p15:clr>
            <a:srgbClr val="A4A3A4"/>
          </p15:clr>
        </p15:guide>
        <p15:guide id="3" pos="14484" userDrawn="1">
          <p15:clr>
            <a:srgbClr val="A4A3A4"/>
          </p15:clr>
        </p15:guide>
        <p15:guide id="5" pos="7680" userDrawn="1">
          <p15:clr>
            <a:srgbClr val="A4A3A4"/>
          </p15:clr>
        </p15:guide>
        <p15:guide id="6" orient="horz" pos="43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2929"/>
    <a:srgbClr val="CACACA"/>
    <a:srgbClr val="DDDDDD"/>
    <a:srgbClr val="5252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venir Next Condensed"/>
          <a:ea typeface="Avenir Next Condensed"/>
          <a:cs typeface="Avenir Next Condensed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2E8"/>
          </a:solidFill>
        </a:fill>
      </a:tcStyle>
    </a:wholeTbl>
    <a:band2H>
      <a:tcTxStyle/>
      <a:tcStyle>
        <a:tcBdr/>
        <a:fill>
          <a:solidFill>
            <a:srgbClr val="E6EAF4"/>
          </a:solidFill>
        </a:fill>
      </a:tcStyle>
    </a:band2H>
    <a:firstCol>
      <a:tcTxStyle b="on" i="off">
        <a:font>
          <a:latin typeface="Avenir Next Condensed"/>
          <a:ea typeface="Avenir Next Condensed"/>
          <a:cs typeface="Avenir Next Condense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venir Next Condensed"/>
          <a:ea typeface="Avenir Next Condensed"/>
          <a:cs typeface="Avenir Next Condense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venir Next Condensed"/>
          <a:ea typeface="Avenir Next Condensed"/>
          <a:cs typeface="Avenir Next Condense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venir Next Condensed"/>
          <a:ea typeface="Avenir Next Condensed"/>
          <a:cs typeface="Avenir Next Condensed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2E7CB"/>
          </a:solidFill>
        </a:fill>
      </a:tcStyle>
    </a:wholeTbl>
    <a:band2H>
      <a:tcTxStyle/>
      <a:tcStyle>
        <a:tcBdr/>
        <a:fill>
          <a:solidFill>
            <a:srgbClr val="F8F4E7"/>
          </a:solidFill>
        </a:fill>
      </a:tcStyle>
    </a:band2H>
    <a:firstCol>
      <a:tcTxStyle b="on" i="off">
        <a:font>
          <a:latin typeface="Avenir Next Condensed"/>
          <a:ea typeface="Avenir Next Condensed"/>
          <a:cs typeface="Avenir Next Condense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venir Next Condensed"/>
          <a:ea typeface="Avenir Next Condensed"/>
          <a:cs typeface="Avenir Next Condense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venir Next Condensed"/>
          <a:ea typeface="Avenir Next Condensed"/>
          <a:cs typeface="Avenir Next Condense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venir Next Condensed"/>
          <a:ea typeface="Avenir Next Condensed"/>
          <a:cs typeface="Avenir Next Condensed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CBCF"/>
          </a:solidFill>
        </a:fill>
      </a:tcStyle>
    </a:wholeTbl>
    <a:band2H>
      <a:tcTxStyle/>
      <a:tcStyle>
        <a:tcBdr/>
        <a:fill>
          <a:solidFill>
            <a:srgbClr val="EBE7E9"/>
          </a:solidFill>
        </a:fill>
      </a:tcStyle>
    </a:band2H>
    <a:firstCol>
      <a:tcTxStyle b="on" i="off">
        <a:font>
          <a:latin typeface="Avenir Next Condensed"/>
          <a:ea typeface="Avenir Next Condensed"/>
          <a:cs typeface="Avenir Next Condense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venir Next Condensed"/>
          <a:ea typeface="Avenir Next Condensed"/>
          <a:cs typeface="Avenir Next Condense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venir Next Condensed"/>
          <a:ea typeface="Avenir Next Condensed"/>
          <a:cs typeface="Avenir Next Condense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venir Next Condensed"/>
          <a:ea typeface="Avenir Next Condensed"/>
          <a:cs typeface="Avenir Next Condensed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venir Next Condensed"/>
          <a:ea typeface="Avenir Next Condensed"/>
          <a:cs typeface="Avenir Next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venir Next Condensed"/>
          <a:ea typeface="Avenir Next Condensed"/>
          <a:cs typeface="Avenir Next Condensed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venir Next Condensed"/>
          <a:ea typeface="Avenir Next Condensed"/>
          <a:cs typeface="Avenir Next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venir Next Condensed"/>
          <a:ea typeface="Avenir Next Condensed"/>
          <a:cs typeface="Avenir Next Condensed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venir Next Condensed"/>
          <a:ea typeface="Avenir Next Condensed"/>
          <a:cs typeface="Avenir Next Condense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venir Next Condensed"/>
          <a:ea typeface="Avenir Next Condensed"/>
          <a:cs typeface="Avenir Next Condense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venir Next Condensed"/>
          <a:ea typeface="Avenir Next Condensed"/>
          <a:cs typeface="Avenir Next Condense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venir Next Condensed"/>
          <a:ea typeface="Avenir Next Condensed"/>
          <a:cs typeface="Avenir Next Condense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venir Next Condensed"/>
          <a:ea typeface="Avenir Next Condensed"/>
          <a:cs typeface="Avenir Next Condense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venir Next Condensed"/>
          <a:ea typeface="Avenir Next Condensed"/>
          <a:cs typeface="Avenir Next Condense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venir Next Condensed"/>
          <a:ea typeface="Avenir Next Condensed"/>
          <a:cs typeface="Avenir Next Condense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7540"/>
    <p:restoredTop sz="94751"/>
  </p:normalViewPr>
  <p:slideViewPr>
    <p:cSldViewPr snapToGrid="0" snapToObjects="1" showGuides="1">
      <p:cViewPr>
        <p:scale>
          <a:sx n="46" d="100"/>
          <a:sy n="46" d="100"/>
        </p:scale>
        <p:origin x="-48" y="104"/>
      </p:cViewPr>
      <p:guideLst>
        <p:guide orient="horz" pos="4320"/>
        <p:guide pos="876"/>
        <p:guide pos="14484"/>
        <p:guide pos="7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" d="100"/>
        <a:sy n="2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sbs2011\users\sha\tunge%20unge\1166\andet%20papir\shock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sbs2011\users\sha\tunge%20unge\1166\andet%20papir\shock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c:style val="18"/>
  <c:chart>
    <c:autoTitleDeleted val="1"/>
    <c:plotArea>
      <c:layout>
        <c:manualLayout>
          <c:layoutTarget val="inner"/>
          <c:xMode val="edge"/>
          <c:yMode val="edge"/>
          <c:x val="0.21285000000000001"/>
          <c:y val="0.21285000000000001"/>
          <c:w val="0.574299"/>
          <c:h val="0.56179900000000005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285000000000001"/>
          <c:y val="0.21285000000000001"/>
          <c:w val="0.574299"/>
          <c:h val="0.56179900000000005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285000000000001"/>
          <c:y val="0.21285000000000001"/>
          <c:w val="0.574299"/>
          <c:h val="0.56179900000000005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209000275480697"/>
          <c:y val="6.5656532732343995E-2"/>
          <c:w val="0.85741178274898999"/>
          <c:h val="0.69528140712458719"/>
        </c:manualLayout>
      </c:layout>
      <c:lineChart>
        <c:grouping val="standard"/>
        <c:varyColors val="0"/>
        <c:ser>
          <c:idx val="1"/>
          <c:order val="0"/>
          <c:tx>
            <c:strRef>
              <c:f>'Ark1'!$B$2</c:f>
              <c:strCache>
                <c:ptCount val="1"/>
                <c:pt idx="0">
                  <c:v>Unemp.</c:v>
                </c:pt>
              </c:strCache>
            </c:strRef>
          </c:tx>
          <c:spPr>
            <a:ln w="15875">
              <a:solidFill>
                <a:schemeClr val="tx1"/>
              </a:solidFill>
            </a:ln>
          </c:spPr>
          <c:marker>
            <c:symbol val="none"/>
          </c:marker>
          <c:cat>
            <c:numRef>
              <c:f>'Ark1'!$A$3:$A$20</c:f>
              <c:numCache>
                <c:formatCode>General</c:formatCode>
                <c:ptCount val="1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</c:numCache>
            </c:numRef>
          </c:cat>
          <c:val>
            <c:numRef>
              <c:f>'Ark1'!$B$3:$B$20</c:f>
              <c:numCache>
                <c:formatCode>General</c:formatCode>
                <c:ptCount val="18"/>
                <c:pt idx="0">
                  <c:v>8.8999999999999996E-2</c:v>
                </c:pt>
                <c:pt idx="1">
                  <c:v>0.11899999999999999</c:v>
                </c:pt>
                <c:pt idx="2">
                  <c:v>0.1249</c:v>
                </c:pt>
                <c:pt idx="3">
                  <c:v>0.12379999999999999</c:v>
                </c:pt>
                <c:pt idx="4">
                  <c:v>0.1191</c:v>
                </c:pt>
                <c:pt idx="5">
                  <c:v>0.1179</c:v>
                </c:pt>
                <c:pt idx="6">
                  <c:v>0.1197</c:v>
                </c:pt>
                <c:pt idx="7">
                  <c:v>0.123</c:v>
                </c:pt>
                <c:pt idx="8">
                  <c:v>0.12889999999999999</c:v>
                </c:pt>
                <c:pt idx="9">
                  <c:v>0.1358</c:v>
                </c:pt>
                <c:pt idx="10">
                  <c:v>0.1401</c:v>
                </c:pt>
                <c:pt idx="11">
                  <c:v>0.14280000000000001</c:v>
                </c:pt>
                <c:pt idx="12">
                  <c:v>0.14249999999999999</c:v>
                </c:pt>
                <c:pt idx="13">
                  <c:v>0.14000000000000001</c:v>
                </c:pt>
                <c:pt idx="14">
                  <c:v>0.1376</c:v>
                </c:pt>
                <c:pt idx="15">
                  <c:v>0.14280000000000001</c:v>
                </c:pt>
                <c:pt idx="16">
                  <c:v>0.1532</c:v>
                </c:pt>
                <c:pt idx="17">
                  <c:v>0.16470000000000001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'Ark1'!$C$2</c:f>
              <c:strCache>
                <c:ptCount val="1"/>
                <c:pt idx="0">
                  <c:v>FC</c:v>
                </c:pt>
              </c:strCache>
            </c:strRef>
          </c:tx>
          <c:spPr>
            <a:ln>
              <a:solidFill>
                <a:schemeClr val="bg1">
                  <a:lumMod val="65000"/>
                </a:schemeClr>
              </a:solidFill>
            </a:ln>
          </c:spPr>
          <c:marker>
            <c:symbol val="none"/>
          </c:marker>
          <c:cat>
            <c:numRef>
              <c:f>'Ark1'!$A$3:$A$20</c:f>
              <c:numCache>
                <c:formatCode>General</c:formatCode>
                <c:ptCount val="1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</c:numCache>
            </c:numRef>
          </c:cat>
          <c:val>
            <c:numRef>
              <c:f>'Ark1'!$C$3:$C$20</c:f>
              <c:numCache>
                <c:formatCode>General</c:formatCode>
                <c:ptCount val="18"/>
                <c:pt idx="0">
                  <c:v>0</c:v>
                </c:pt>
                <c:pt idx="1">
                  <c:v>3.0000000000000001E-3</c:v>
                </c:pt>
                <c:pt idx="2">
                  <c:v>3.0000000000000001E-3</c:v>
                </c:pt>
                <c:pt idx="3">
                  <c:v>4.0000000000000001E-3</c:v>
                </c:pt>
                <c:pt idx="4">
                  <c:v>5.0000000000000001E-3</c:v>
                </c:pt>
                <c:pt idx="5">
                  <c:v>5.0000000000000001E-3</c:v>
                </c:pt>
                <c:pt idx="6">
                  <c:v>6.0000000000000001E-3</c:v>
                </c:pt>
                <c:pt idx="7">
                  <c:v>7.0000000000000001E-3</c:v>
                </c:pt>
                <c:pt idx="8">
                  <c:v>8.9999999999999993E-3</c:v>
                </c:pt>
                <c:pt idx="9">
                  <c:v>0.01</c:v>
                </c:pt>
                <c:pt idx="10">
                  <c:v>1.0999999999999999E-2</c:v>
                </c:pt>
                <c:pt idx="11">
                  <c:v>1.2999999999999999E-2</c:v>
                </c:pt>
                <c:pt idx="12">
                  <c:v>1.4E-2</c:v>
                </c:pt>
                <c:pt idx="13">
                  <c:v>1.6E-2</c:v>
                </c:pt>
                <c:pt idx="14">
                  <c:v>1.9E-2</c:v>
                </c:pt>
                <c:pt idx="15">
                  <c:v>2.3E-2</c:v>
                </c:pt>
                <c:pt idx="16">
                  <c:v>2.7E-2</c:v>
                </c:pt>
                <c:pt idx="17">
                  <c:v>3.1E-2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'Ark1'!$D$2</c:f>
              <c:strCache>
                <c:ptCount val="1"/>
                <c:pt idx="0">
                  <c:v>Incar.</c:v>
                </c:pt>
              </c:strCache>
            </c:strRef>
          </c:tx>
          <c:spPr>
            <a:ln w="22225">
              <a:solidFill>
                <a:schemeClr val="tx1"/>
              </a:solidFill>
              <a:prstDash val="dash"/>
            </a:ln>
          </c:spPr>
          <c:marker>
            <c:symbol val="none"/>
          </c:marker>
          <c:cat>
            <c:numRef>
              <c:f>'Ark1'!$A$3:$A$20</c:f>
              <c:numCache>
                <c:formatCode>General</c:formatCode>
                <c:ptCount val="1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</c:numCache>
            </c:numRef>
          </c:cat>
          <c:val>
            <c:numRef>
              <c:f>'Ark1'!$D$3:$D$20</c:f>
              <c:numCache>
                <c:formatCode>General</c:formatCode>
                <c:ptCount val="18"/>
                <c:pt idx="0">
                  <c:v>0.01</c:v>
                </c:pt>
                <c:pt idx="1">
                  <c:v>1.0999999999999999E-2</c:v>
                </c:pt>
                <c:pt idx="2">
                  <c:v>1.2E-2</c:v>
                </c:pt>
                <c:pt idx="3">
                  <c:v>1.2E-2</c:v>
                </c:pt>
                <c:pt idx="4">
                  <c:v>1.2E-2</c:v>
                </c:pt>
                <c:pt idx="5">
                  <c:v>1.2E-2</c:v>
                </c:pt>
                <c:pt idx="6">
                  <c:v>1.2E-2</c:v>
                </c:pt>
                <c:pt idx="7">
                  <c:v>1.2E-2</c:v>
                </c:pt>
                <c:pt idx="8">
                  <c:v>1.2E-2</c:v>
                </c:pt>
                <c:pt idx="9">
                  <c:v>1.0999999999999999E-2</c:v>
                </c:pt>
                <c:pt idx="10">
                  <c:v>1.0999999999999999E-2</c:v>
                </c:pt>
                <c:pt idx="11">
                  <c:v>1.2E-2</c:v>
                </c:pt>
                <c:pt idx="12">
                  <c:v>1.2E-2</c:v>
                </c:pt>
                <c:pt idx="13">
                  <c:v>1.2E-2</c:v>
                </c:pt>
                <c:pt idx="14">
                  <c:v>1.2E-2</c:v>
                </c:pt>
                <c:pt idx="15">
                  <c:v>1.2E-2</c:v>
                </c:pt>
                <c:pt idx="16">
                  <c:v>1.2E-2</c:v>
                </c:pt>
                <c:pt idx="17">
                  <c:v>1.2E-2</c:v>
                </c:pt>
              </c:numCache>
            </c:numRef>
          </c:val>
          <c:smooth val="0"/>
        </c:ser>
        <c:ser>
          <c:idx val="4"/>
          <c:order val="3"/>
          <c:tx>
            <c:strRef>
              <c:f>'Ark1'!$E$2</c:f>
              <c:strCache>
                <c:ptCount val="1"/>
                <c:pt idx="0">
                  <c:v>Men. Health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cat>
            <c:numRef>
              <c:f>'Ark1'!$A$3:$A$20</c:f>
              <c:numCache>
                <c:formatCode>General</c:formatCode>
                <c:ptCount val="1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</c:numCache>
            </c:numRef>
          </c:cat>
          <c:val>
            <c:numRef>
              <c:f>'Ark1'!$E$3:$E$20</c:f>
              <c:numCache>
                <c:formatCode>General</c:formatCode>
                <c:ptCount val="18"/>
                <c:pt idx="0">
                  <c:v>2E-3</c:v>
                </c:pt>
                <c:pt idx="1">
                  <c:v>2E-3</c:v>
                </c:pt>
                <c:pt idx="2">
                  <c:v>3.0000000000000001E-3</c:v>
                </c:pt>
                <c:pt idx="3">
                  <c:v>3.0000000000000001E-3</c:v>
                </c:pt>
                <c:pt idx="4">
                  <c:v>3.0000000000000001E-3</c:v>
                </c:pt>
                <c:pt idx="5">
                  <c:v>3.0000000000000001E-3</c:v>
                </c:pt>
                <c:pt idx="6">
                  <c:v>4.0000000000000001E-3</c:v>
                </c:pt>
                <c:pt idx="7">
                  <c:v>4.0000000000000001E-3</c:v>
                </c:pt>
                <c:pt idx="8">
                  <c:v>4.0000000000000001E-3</c:v>
                </c:pt>
                <c:pt idx="9">
                  <c:v>4.0000000000000001E-3</c:v>
                </c:pt>
                <c:pt idx="10">
                  <c:v>4.0000000000000001E-3</c:v>
                </c:pt>
                <c:pt idx="11">
                  <c:v>4.0000000000000001E-3</c:v>
                </c:pt>
                <c:pt idx="12">
                  <c:v>4.0000000000000001E-3</c:v>
                </c:pt>
                <c:pt idx="13">
                  <c:v>4.0000000000000001E-3</c:v>
                </c:pt>
                <c:pt idx="14">
                  <c:v>5.0000000000000001E-3</c:v>
                </c:pt>
                <c:pt idx="15">
                  <c:v>5.0000000000000001E-3</c:v>
                </c:pt>
                <c:pt idx="16">
                  <c:v>5.0000000000000001E-3</c:v>
                </c:pt>
                <c:pt idx="17">
                  <c:v>4.0000000000000001E-3</c:v>
                </c:pt>
              </c:numCache>
            </c:numRef>
          </c:val>
          <c:smooth val="0"/>
        </c:ser>
        <c:ser>
          <c:idx val="5"/>
          <c:order val="4"/>
          <c:tx>
            <c:strRef>
              <c:f>'Ark1'!$F$2</c:f>
              <c:strCache>
                <c:ptCount val="1"/>
                <c:pt idx="0">
                  <c:v>Death</c:v>
                </c:pt>
              </c:strCache>
            </c:strRef>
          </c:tx>
          <c:spPr>
            <a:ln w="22225">
              <a:solidFill>
                <a:schemeClr val="tx1"/>
              </a:solidFill>
              <a:prstDash val="lgDash"/>
            </a:ln>
          </c:spPr>
          <c:marker>
            <c:symbol val="none"/>
          </c:marker>
          <c:cat>
            <c:numRef>
              <c:f>'Ark1'!$A$3:$A$20</c:f>
              <c:numCache>
                <c:formatCode>General</c:formatCode>
                <c:ptCount val="1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</c:numCache>
            </c:numRef>
          </c:cat>
          <c:val>
            <c:numRef>
              <c:f>'Ark1'!$F$3:$F$20</c:f>
              <c:numCache>
                <c:formatCode>General</c:formatCode>
                <c:ptCount val="18"/>
                <c:pt idx="0">
                  <c:v>1E-3</c:v>
                </c:pt>
                <c:pt idx="1">
                  <c:v>1E-3</c:v>
                </c:pt>
                <c:pt idx="2">
                  <c:v>2E-3</c:v>
                </c:pt>
                <c:pt idx="3">
                  <c:v>2E-3</c:v>
                </c:pt>
                <c:pt idx="4">
                  <c:v>2E-3</c:v>
                </c:pt>
                <c:pt idx="5">
                  <c:v>2E-3</c:v>
                </c:pt>
                <c:pt idx="6">
                  <c:v>3.0000000000000001E-3</c:v>
                </c:pt>
                <c:pt idx="7">
                  <c:v>3.0000000000000001E-3</c:v>
                </c:pt>
                <c:pt idx="8">
                  <c:v>3.0000000000000001E-3</c:v>
                </c:pt>
                <c:pt idx="9">
                  <c:v>4.0000000000000001E-3</c:v>
                </c:pt>
                <c:pt idx="10">
                  <c:v>4.0000000000000001E-3</c:v>
                </c:pt>
                <c:pt idx="11">
                  <c:v>4.0000000000000001E-3</c:v>
                </c:pt>
                <c:pt idx="12">
                  <c:v>4.0000000000000001E-3</c:v>
                </c:pt>
                <c:pt idx="13">
                  <c:v>5.0000000000000001E-3</c:v>
                </c:pt>
                <c:pt idx="14">
                  <c:v>5.0000000000000001E-3</c:v>
                </c:pt>
                <c:pt idx="15">
                  <c:v>6.0000000000000001E-3</c:v>
                </c:pt>
                <c:pt idx="16">
                  <c:v>6.0000000000000001E-3</c:v>
                </c:pt>
                <c:pt idx="17">
                  <c:v>7.0000000000000001E-3</c:v>
                </c:pt>
              </c:numCache>
            </c:numRef>
          </c:val>
          <c:smooth val="0"/>
        </c:ser>
        <c:ser>
          <c:idx val="0"/>
          <c:order val="5"/>
          <c:tx>
            <c:strRef>
              <c:f>'Ark1'!$G$2</c:f>
              <c:strCache>
                <c:ptCount val="1"/>
                <c:pt idx="0">
                  <c:v>Div.</c:v>
                </c:pt>
              </c:strCache>
            </c:strRef>
          </c:tx>
          <c:spPr>
            <a:ln w="22225">
              <a:solidFill>
                <a:schemeClr val="tx1"/>
              </a:solidFill>
              <a:prstDash val="sysDot"/>
            </a:ln>
          </c:spPr>
          <c:marker>
            <c:symbol val="none"/>
          </c:marker>
          <c:cat>
            <c:numRef>
              <c:f>'Ark1'!$A$3:$A$20</c:f>
              <c:numCache>
                <c:formatCode>General</c:formatCode>
                <c:ptCount val="1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</c:numCache>
            </c:numRef>
          </c:cat>
          <c:val>
            <c:numRef>
              <c:f>'Ark1'!$G$3:$G$20</c:f>
              <c:numCache>
                <c:formatCode>General</c:formatCode>
                <c:ptCount val="18"/>
                <c:pt idx="0">
                  <c:v>7.0000000000000001E-3</c:v>
                </c:pt>
                <c:pt idx="1">
                  <c:v>0.02</c:v>
                </c:pt>
                <c:pt idx="2">
                  <c:v>3.1E-2</c:v>
                </c:pt>
                <c:pt idx="3">
                  <c:v>2.7E-2</c:v>
                </c:pt>
                <c:pt idx="4">
                  <c:v>2.4E-2</c:v>
                </c:pt>
                <c:pt idx="5">
                  <c:v>2.3E-2</c:v>
                </c:pt>
                <c:pt idx="6">
                  <c:v>2.1999999999999999E-2</c:v>
                </c:pt>
                <c:pt idx="7">
                  <c:v>0.02</c:v>
                </c:pt>
                <c:pt idx="8">
                  <c:v>1.9E-2</c:v>
                </c:pt>
                <c:pt idx="9">
                  <c:v>1.7999999999999999E-2</c:v>
                </c:pt>
                <c:pt idx="10">
                  <c:v>1.7000000000000001E-2</c:v>
                </c:pt>
                <c:pt idx="11">
                  <c:v>1.7000000000000001E-2</c:v>
                </c:pt>
                <c:pt idx="12">
                  <c:v>1.4999999999999999E-2</c:v>
                </c:pt>
                <c:pt idx="13">
                  <c:v>1.4E-2</c:v>
                </c:pt>
                <c:pt idx="14">
                  <c:v>1.2999999999999999E-2</c:v>
                </c:pt>
                <c:pt idx="15">
                  <c:v>1.2999999999999999E-2</c:v>
                </c:pt>
                <c:pt idx="16">
                  <c:v>1.2E-2</c:v>
                </c:pt>
                <c:pt idx="17">
                  <c:v>1.2E-2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7065728"/>
        <c:axId val="199076672"/>
      </c:lineChart>
      <c:catAx>
        <c:axId val="1570657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99076672"/>
        <c:crosses val="autoZero"/>
        <c:auto val="1"/>
        <c:lblAlgn val="ctr"/>
        <c:lblOffset val="100"/>
        <c:noMultiLvlLbl val="0"/>
      </c:catAx>
      <c:valAx>
        <c:axId val="199076672"/>
        <c:scaling>
          <c:orientation val="minMax"/>
          <c:max val="0.18000000000000002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7065728"/>
        <c:crosses val="autoZero"/>
        <c:crossBetween val="between"/>
        <c:majorUnit val="2.0000000000000004E-2"/>
      </c:valAx>
    </c:plotArea>
    <c:legend>
      <c:legendPos val="b"/>
      <c:layout>
        <c:manualLayout>
          <c:xMode val="edge"/>
          <c:yMode val="edge"/>
          <c:x val="0"/>
          <c:y val="0.85781161940646988"/>
          <c:w val="0.98071905532091797"/>
          <c:h val="0.11161617239043362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2400" baseline="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762144806340895"/>
          <c:y val="4.2685684977137144E-2"/>
          <c:w val="0.83688640967025518"/>
          <c:h val="0.69369747501514234"/>
        </c:manualLayout>
      </c:layout>
      <c:lineChart>
        <c:grouping val="standard"/>
        <c:varyColors val="0"/>
        <c:ser>
          <c:idx val="1"/>
          <c:order val="0"/>
          <c:tx>
            <c:strRef>
              <c:f>'Ark1'!$B$2</c:f>
              <c:strCache>
                <c:ptCount val="1"/>
                <c:pt idx="0">
                  <c:v>Unemp.</c:v>
                </c:pt>
              </c:strCache>
            </c:strRef>
          </c:tx>
          <c:spPr>
            <a:ln w="15875">
              <a:solidFill>
                <a:schemeClr val="tx1"/>
              </a:solidFill>
            </a:ln>
          </c:spPr>
          <c:marker>
            <c:symbol val="none"/>
          </c:marker>
          <c:cat>
            <c:numRef>
              <c:f>'Ark1'!$A$25:$A$42</c:f>
              <c:numCache>
                <c:formatCode>General</c:formatCode>
                <c:ptCount val="1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</c:numCache>
            </c:numRef>
          </c:cat>
          <c:val>
            <c:numRef>
              <c:f>'Ark1'!$B$25:$B$42</c:f>
              <c:numCache>
                <c:formatCode>General</c:formatCode>
                <c:ptCount val="18"/>
                <c:pt idx="0">
                  <c:v>9.0399999999999994E-2</c:v>
                </c:pt>
                <c:pt idx="1">
                  <c:v>0.1198</c:v>
                </c:pt>
                <c:pt idx="2">
                  <c:v>0.12570000000000001</c:v>
                </c:pt>
                <c:pt idx="3">
                  <c:v>0.1237</c:v>
                </c:pt>
                <c:pt idx="4">
                  <c:v>0.11849999999999999</c:v>
                </c:pt>
                <c:pt idx="5">
                  <c:v>0.1178</c:v>
                </c:pt>
                <c:pt idx="6">
                  <c:v>0.1211</c:v>
                </c:pt>
                <c:pt idx="7">
                  <c:v>0.1244</c:v>
                </c:pt>
                <c:pt idx="8">
                  <c:v>0.12809999999999999</c:v>
                </c:pt>
                <c:pt idx="9">
                  <c:v>0.1336</c:v>
                </c:pt>
                <c:pt idx="10">
                  <c:v>0.13780000000000001</c:v>
                </c:pt>
                <c:pt idx="11">
                  <c:v>0.14069999999999999</c:v>
                </c:pt>
                <c:pt idx="12">
                  <c:v>0.1409</c:v>
                </c:pt>
                <c:pt idx="13">
                  <c:v>0.13850000000000001</c:v>
                </c:pt>
                <c:pt idx="14">
                  <c:v>0.1358</c:v>
                </c:pt>
                <c:pt idx="15">
                  <c:v>0.14169999999999999</c:v>
                </c:pt>
                <c:pt idx="16">
                  <c:v>0.152</c:v>
                </c:pt>
                <c:pt idx="17">
                  <c:v>0.16350000000000001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'Ark1'!$C$2</c:f>
              <c:strCache>
                <c:ptCount val="1"/>
                <c:pt idx="0">
                  <c:v>FC</c:v>
                </c:pt>
              </c:strCache>
            </c:strRef>
          </c:tx>
          <c:spPr>
            <a:ln>
              <a:solidFill>
                <a:schemeClr val="bg1">
                  <a:lumMod val="65000"/>
                </a:schemeClr>
              </a:solidFill>
            </a:ln>
          </c:spPr>
          <c:marker>
            <c:symbol val="none"/>
          </c:marker>
          <c:cat>
            <c:numRef>
              <c:f>'Ark1'!$A$25:$A$42</c:f>
              <c:numCache>
                <c:formatCode>General</c:formatCode>
                <c:ptCount val="1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</c:numCache>
            </c:numRef>
          </c:cat>
          <c:val>
            <c:numRef>
              <c:f>'Ark1'!$C$25:$C$42</c:f>
              <c:numCache>
                <c:formatCode>General</c:formatCode>
                <c:ptCount val="18"/>
                <c:pt idx="0">
                  <c:v>0</c:v>
                </c:pt>
                <c:pt idx="1">
                  <c:v>2E-3</c:v>
                </c:pt>
                <c:pt idx="2">
                  <c:v>3.0000000000000001E-3</c:v>
                </c:pt>
                <c:pt idx="3">
                  <c:v>3.0000000000000001E-3</c:v>
                </c:pt>
                <c:pt idx="4">
                  <c:v>4.0000000000000001E-3</c:v>
                </c:pt>
                <c:pt idx="5">
                  <c:v>5.0000000000000001E-3</c:v>
                </c:pt>
                <c:pt idx="6">
                  <c:v>6.0000000000000001E-3</c:v>
                </c:pt>
                <c:pt idx="7">
                  <c:v>7.0000000000000001E-3</c:v>
                </c:pt>
                <c:pt idx="8">
                  <c:v>7.0000000000000001E-3</c:v>
                </c:pt>
                <c:pt idx="9">
                  <c:v>8.0000000000000002E-3</c:v>
                </c:pt>
                <c:pt idx="10">
                  <c:v>8.9999999999999993E-3</c:v>
                </c:pt>
                <c:pt idx="11">
                  <c:v>0.01</c:v>
                </c:pt>
                <c:pt idx="12">
                  <c:v>1.0999999999999999E-2</c:v>
                </c:pt>
                <c:pt idx="13">
                  <c:v>1.2E-2</c:v>
                </c:pt>
                <c:pt idx="14">
                  <c:v>1.4999999999999999E-2</c:v>
                </c:pt>
                <c:pt idx="15">
                  <c:v>1.9E-2</c:v>
                </c:pt>
                <c:pt idx="16">
                  <c:v>2.4E-2</c:v>
                </c:pt>
                <c:pt idx="17">
                  <c:v>2.7E-2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'Ark1'!$D$2</c:f>
              <c:strCache>
                <c:ptCount val="1"/>
                <c:pt idx="0">
                  <c:v>Incar.</c:v>
                </c:pt>
              </c:strCache>
            </c:strRef>
          </c:tx>
          <c:spPr>
            <a:ln w="22225">
              <a:solidFill>
                <a:schemeClr val="tx1"/>
              </a:solidFill>
              <a:prstDash val="dash"/>
            </a:ln>
          </c:spPr>
          <c:marker>
            <c:symbol val="none"/>
          </c:marker>
          <c:cat>
            <c:numRef>
              <c:f>'Ark1'!$A$25:$A$42</c:f>
              <c:numCache>
                <c:formatCode>General</c:formatCode>
                <c:ptCount val="1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</c:numCache>
            </c:numRef>
          </c:cat>
          <c:val>
            <c:numRef>
              <c:f>'Ark1'!$D$25:$D$42</c:f>
              <c:numCache>
                <c:formatCode>General</c:formatCode>
                <c:ptCount val="18"/>
                <c:pt idx="0">
                  <c:v>0.01</c:v>
                </c:pt>
                <c:pt idx="1">
                  <c:v>1.2E-2</c:v>
                </c:pt>
                <c:pt idx="2">
                  <c:v>1.2E-2</c:v>
                </c:pt>
                <c:pt idx="3">
                  <c:v>1.2999999999999999E-2</c:v>
                </c:pt>
                <c:pt idx="4">
                  <c:v>1.2999999999999999E-2</c:v>
                </c:pt>
                <c:pt idx="5">
                  <c:v>1.2999999999999999E-2</c:v>
                </c:pt>
                <c:pt idx="6">
                  <c:v>1.2999999999999999E-2</c:v>
                </c:pt>
                <c:pt idx="7">
                  <c:v>1.2E-2</c:v>
                </c:pt>
                <c:pt idx="8">
                  <c:v>1.2E-2</c:v>
                </c:pt>
                <c:pt idx="9">
                  <c:v>1.2E-2</c:v>
                </c:pt>
                <c:pt idx="10">
                  <c:v>1.2E-2</c:v>
                </c:pt>
                <c:pt idx="11">
                  <c:v>1.2E-2</c:v>
                </c:pt>
                <c:pt idx="12">
                  <c:v>1.2E-2</c:v>
                </c:pt>
                <c:pt idx="13">
                  <c:v>1.2E-2</c:v>
                </c:pt>
                <c:pt idx="14">
                  <c:v>1.2E-2</c:v>
                </c:pt>
                <c:pt idx="15">
                  <c:v>1.2E-2</c:v>
                </c:pt>
                <c:pt idx="16">
                  <c:v>1.2E-2</c:v>
                </c:pt>
                <c:pt idx="17">
                  <c:v>1.2E-2</c:v>
                </c:pt>
              </c:numCache>
            </c:numRef>
          </c:val>
          <c:smooth val="0"/>
        </c:ser>
        <c:ser>
          <c:idx val="4"/>
          <c:order val="3"/>
          <c:tx>
            <c:strRef>
              <c:f>'Ark1'!$E$2</c:f>
              <c:strCache>
                <c:ptCount val="1"/>
                <c:pt idx="0">
                  <c:v>Men. Health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cat>
            <c:numRef>
              <c:f>'Ark1'!$A$25:$A$42</c:f>
              <c:numCache>
                <c:formatCode>General</c:formatCode>
                <c:ptCount val="1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</c:numCache>
            </c:numRef>
          </c:cat>
          <c:val>
            <c:numRef>
              <c:f>'Ark1'!$E$25:$E$42</c:f>
              <c:numCache>
                <c:formatCode>General</c:formatCode>
                <c:ptCount val="18"/>
                <c:pt idx="0">
                  <c:v>2E-3</c:v>
                </c:pt>
                <c:pt idx="1">
                  <c:v>2E-3</c:v>
                </c:pt>
                <c:pt idx="2">
                  <c:v>2E-3</c:v>
                </c:pt>
                <c:pt idx="3">
                  <c:v>3.0000000000000001E-3</c:v>
                </c:pt>
                <c:pt idx="4">
                  <c:v>3.0000000000000001E-3</c:v>
                </c:pt>
                <c:pt idx="5">
                  <c:v>4.0000000000000001E-3</c:v>
                </c:pt>
                <c:pt idx="6">
                  <c:v>4.0000000000000001E-3</c:v>
                </c:pt>
                <c:pt idx="7">
                  <c:v>4.0000000000000001E-3</c:v>
                </c:pt>
                <c:pt idx="8">
                  <c:v>4.0000000000000001E-3</c:v>
                </c:pt>
                <c:pt idx="9">
                  <c:v>4.0000000000000001E-3</c:v>
                </c:pt>
                <c:pt idx="10">
                  <c:v>4.0000000000000001E-3</c:v>
                </c:pt>
                <c:pt idx="11">
                  <c:v>4.0000000000000001E-3</c:v>
                </c:pt>
                <c:pt idx="12">
                  <c:v>4.0000000000000001E-3</c:v>
                </c:pt>
                <c:pt idx="13">
                  <c:v>4.0000000000000001E-3</c:v>
                </c:pt>
                <c:pt idx="14">
                  <c:v>5.0000000000000001E-3</c:v>
                </c:pt>
                <c:pt idx="15">
                  <c:v>4.0000000000000001E-3</c:v>
                </c:pt>
                <c:pt idx="16">
                  <c:v>4.0000000000000001E-3</c:v>
                </c:pt>
                <c:pt idx="17">
                  <c:v>5.0000000000000001E-3</c:v>
                </c:pt>
              </c:numCache>
            </c:numRef>
          </c:val>
          <c:smooth val="0"/>
        </c:ser>
        <c:ser>
          <c:idx val="5"/>
          <c:order val="4"/>
          <c:tx>
            <c:strRef>
              <c:f>'Ark1'!$F$2</c:f>
              <c:strCache>
                <c:ptCount val="1"/>
                <c:pt idx="0">
                  <c:v>Death</c:v>
                </c:pt>
              </c:strCache>
            </c:strRef>
          </c:tx>
          <c:spPr>
            <a:ln w="22225">
              <a:solidFill>
                <a:schemeClr val="tx1"/>
              </a:solidFill>
              <a:prstDash val="lgDash"/>
            </a:ln>
          </c:spPr>
          <c:marker>
            <c:symbol val="none"/>
          </c:marker>
          <c:cat>
            <c:numRef>
              <c:f>'Ark1'!$A$25:$A$42</c:f>
              <c:numCache>
                <c:formatCode>General</c:formatCode>
                <c:ptCount val="1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</c:numCache>
            </c:numRef>
          </c:cat>
          <c:val>
            <c:numRef>
              <c:f>'Ark1'!$F$25:$F$42</c:f>
              <c:numCache>
                <c:formatCode>General</c:formatCode>
                <c:ptCount val="18"/>
                <c:pt idx="0">
                  <c:v>1E-3</c:v>
                </c:pt>
                <c:pt idx="1">
                  <c:v>2E-3</c:v>
                </c:pt>
                <c:pt idx="2">
                  <c:v>2E-3</c:v>
                </c:pt>
                <c:pt idx="3">
                  <c:v>2E-3</c:v>
                </c:pt>
                <c:pt idx="4">
                  <c:v>2E-3</c:v>
                </c:pt>
                <c:pt idx="5">
                  <c:v>2E-3</c:v>
                </c:pt>
                <c:pt idx="6">
                  <c:v>2E-3</c:v>
                </c:pt>
                <c:pt idx="7">
                  <c:v>3.0000000000000001E-3</c:v>
                </c:pt>
                <c:pt idx="8">
                  <c:v>3.0000000000000001E-3</c:v>
                </c:pt>
                <c:pt idx="9">
                  <c:v>3.0000000000000001E-3</c:v>
                </c:pt>
                <c:pt idx="10">
                  <c:v>4.0000000000000001E-3</c:v>
                </c:pt>
                <c:pt idx="11">
                  <c:v>4.0000000000000001E-3</c:v>
                </c:pt>
                <c:pt idx="12">
                  <c:v>4.0000000000000001E-3</c:v>
                </c:pt>
                <c:pt idx="13">
                  <c:v>5.0000000000000001E-3</c:v>
                </c:pt>
                <c:pt idx="14">
                  <c:v>5.0000000000000001E-3</c:v>
                </c:pt>
                <c:pt idx="15">
                  <c:v>6.0000000000000001E-3</c:v>
                </c:pt>
                <c:pt idx="16">
                  <c:v>6.0000000000000001E-3</c:v>
                </c:pt>
                <c:pt idx="17">
                  <c:v>6.0000000000000001E-3</c:v>
                </c:pt>
              </c:numCache>
            </c:numRef>
          </c:val>
          <c:smooth val="0"/>
        </c:ser>
        <c:ser>
          <c:idx val="0"/>
          <c:order val="5"/>
          <c:tx>
            <c:strRef>
              <c:f>'Ark1'!$G$2</c:f>
              <c:strCache>
                <c:ptCount val="1"/>
                <c:pt idx="0">
                  <c:v>Div.</c:v>
                </c:pt>
              </c:strCache>
            </c:strRef>
          </c:tx>
          <c:spPr>
            <a:ln w="22225">
              <a:solidFill>
                <a:schemeClr val="tx1"/>
              </a:solidFill>
              <a:prstDash val="sysDot"/>
            </a:ln>
          </c:spPr>
          <c:marker>
            <c:symbol val="none"/>
          </c:marker>
          <c:cat>
            <c:numRef>
              <c:f>'Ark1'!$A$25:$A$42</c:f>
              <c:numCache>
                <c:formatCode>General</c:formatCode>
                <c:ptCount val="1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</c:numCache>
            </c:numRef>
          </c:cat>
          <c:val>
            <c:numRef>
              <c:f>'Ark1'!$G$25:$G$42</c:f>
              <c:numCache>
                <c:formatCode>General</c:formatCode>
                <c:ptCount val="18"/>
                <c:pt idx="0">
                  <c:v>8.0000000000000002E-3</c:v>
                </c:pt>
                <c:pt idx="1">
                  <c:v>2.1000000000000001E-2</c:v>
                </c:pt>
                <c:pt idx="2">
                  <c:v>3.1E-2</c:v>
                </c:pt>
                <c:pt idx="3">
                  <c:v>2.8000000000000001E-2</c:v>
                </c:pt>
                <c:pt idx="4">
                  <c:v>2.5000000000000001E-2</c:v>
                </c:pt>
                <c:pt idx="5">
                  <c:v>2.3E-2</c:v>
                </c:pt>
                <c:pt idx="6">
                  <c:v>2.1000000000000001E-2</c:v>
                </c:pt>
                <c:pt idx="7">
                  <c:v>0.02</c:v>
                </c:pt>
                <c:pt idx="8">
                  <c:v>0.02</c:v>
                </c:pt>
                <c:pt idx="9">
                  <c:v>1.9E-2</c:v>
                </c:pt>
                <c:pt idx="10">
                  <c:v>1.7999999999999999E-2</c:v>
                </c:pt>
                <c:pt idx="11">
                  <c:v>1.7000000000000001E-2</c:v>
                </c:pt>
                <c:pt idx="12">
                  <c:v>1.6E-2</c:v>
                </c:pt>
                <c:pt idx="13">
                  <c:v>1.4999999999999999E-2</c:v>
                </c:pt>
                <c:pt idx="14">
                  <c:v>1.4E-2</c:v>
                </c:pt>
                <c:pt idx="15">
                  <c:v>1.4E-2</c:v>
                </c:pt>
                <c:pt idx="16">
                  <c:v>1.4E-2</c:v>
                </c:pt>
                <c:pt idx="17">
                  <c:v>1.2E-2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9413632"/>
        <c:axId val="185252032"/>
      </c:lineChart>
      <c:catAx>
        <c:axId val="129413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85252032"/>
        <c:crosses val="autoZero"/>
        <c:auto val="1"/>
        <c:lblAlgn val="ctr"/>
        <c:lblOffset val="100"/>
        <c:noMultiLvlLbl val="0"/>
      </c:catAx>
      <c:valAx>
        <c:axId val="1852520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941363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1.2705616795028596E-2"/>
          <c:y val="0.86559566172016966"/>
          <c:w val="0.95063034706653382"/>
          <c:h val="0.13030106285229026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2400" baseline="0"/>
      </a:pPr>
      <a:endParaRPr lang="en-US"/>
    </a:p>
  </c:txPr>
  <c:externalData r:id="rId1">
    <c:autoUpdate val="0"/>
  </c:externalData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0.9169</cdr:x>
      <cdr:y>0.61127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8571429" cy="5714286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1.11711E-7</cdr:y>
    </cdr:from>
    <cdr:to>
      <cdr:x>1</cdr:x>
      <cdr:y>1</cdr:y>
    </cdr:to>
    <cdr:pic>
      <cdr:nvPicPr>
        <cdr:cNvPr id="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-7149493" y="1"/>
          <a:ext cx="9559090" cy="8951659"/>
        </a:xfrm>
        <a:prstGeom xmlns:a="http://schemas.openxmlformats.org/drawingml/2006/main" prst="rect">
          <a:avLst/>
        </a:prstGeom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0.9789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12954000" cy="7838962"/>
        </a:xfrm>
        <a:prstGeom xmlns:a="http://schemas.openxmlformats.org/drawingml/2006/main" prst="rect">
          <a:avLst/>
        </a:prstGeom>
        <a:ln xmlns:a="http://schemas.openxmlformats.org/drawingml/2006/main" w="228600" cap="sq" cmpd="thickThin">
          <a:solidFill>
            <a:srgbClr val="000000"/>
          </a:solidFill>
          <a:prstDash val="solid"/>
          <a:miter lim="800000"/>
        </a:ln>
        <a:effectLst xmlns:a="http://schemas.openxmlformats.org/drawingml/2006/main">
          <a:innerShdw blurRad="76200">
            <a:srgbClr val="000000"/>
          </a:innerShdw>
        </a:effectLst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4" name="Shape 12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6320850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665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286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/>
          <p:nvPr/>
        </p:nvSpPr>
        <p:spPr>
          <a:xfrm>
            <a:off x="0" y="11862486"/>
            <a:ext cx="24384000" cy="1891959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</p:spPr>
        <p:txBody>
          <a:bodyPr lIns="71436" tIns="71436" rIns="71436" bIns="71436" anchor="ctr"/>
          <a:lstStyle/>
          <a:p>
            <a:pPr algn="ctr" defTabSz="821530">
              <a:lnSpc>
                <a:spcPct val="100000"/>
              </a:lnSpc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83794" y="1224358"/>
            <a:ext cx="14716128" cy="2086474"/>
          </a:xfrm>
          <a:prstGeom prst="rect">
            <a:avLst/>
          </a:prstGeom>
        </p:spPr>
        <p:txBody>
          <a:bodyPr/>
          <a:lstStyle>
            <a:lvl1pPr>
              <a:defRPr sz="7200" b="1" cap="all">
                <a:solidFill>
                  <a:srgbClr val="000000"/>
                </a:solidFill>
                <a:latin typeface="Avenir Next Condensed"/>
                <a:ea typeface="Avenir Next Condensed"/>
                <a:cs typeface="Avenir Next Condensed"/>
                <a:sym typeface="Avenir Next Condensed"/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sz="quarter" idx="1"/>
          </p:nvPr>
        </p:nvSpPr>
        <p:spPr>
          <a:xfrm>
            <a:off x="1283794" y="3395379"/>
            <a:ext cx="14716128" cy="4173579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6" tIns="71436" rIns="71436" bIns="71436"/>
          <a:lstStyle>
            <a:lvl1pPr marL="0" indent="0" defTabSz="457200">
              <a:lnSpc>
                <a:spcPct val="130000"/>
              </a:lnSpc>
              <a:spcBef>
                <a:spcPts val="0"/>
              </a:spcBef>
              <a:buSzTx/>
              <a:buFontTx/>
              <a:buNone/>
              <a:defRPr sz="3700" spc="42">
                <a:solidFill>
                  <a:srgbClr val="000000"/>
                </a:solidFill>
                <a:latin typeface="Baskerville"/>
                <a:ea typeface="Baskerville"/>
                <a:cs typeface="Baskerville"/>
                <a:sym typeface="Baskerville"/>
              </a:defRPr>
            </a:lvl1pPr>
            <a:lvl2pPr marL="0" indent="0" defTabSz="457200">
              <a:lnSpc>
                <a:spcPct val="130000"/>
              </a:lnSpc>
              <a:spcBef>
                <a:spcPts val="0"/>
              </a:spcBef>
              <a:buSzTx/>
              <a:buFontTx/>
              <a:buNone/>
              <a:defRPr sz="3700" spc="42">
                <a:solidFill>
                  <a:srgbClr val="000000"/>
                </a:solidFill>
                <a:latin typeface="Baskerville"/>
                <a:ea typeface="Baskerville"/>
                <a:cs typeface="Baskerville"/>
                <a:sym typeface="Baskerville"/>
              </a:defRPr>
            </a:lvl2pPr>
            <a:lvl3pPr marL="0" indent="0" defTabSz="457200">
              <a:lnSpc>
                <a:spcPct val="130000"/>
              </a:lnSpc>
              <a:spcBef>
                <a:spcPts val="0"/>
              </a:spcBef>
              <a:buSzTx/>
              <a:buFontTx/>
              <a:buNone/>
              <a:defRPr sz="3700" spc="42">
                <a:solidFill>
                  <a:srgbClr val="000000"/>
                </a:solidFill>
                <a:latin typeface="Baskerville"/>
                <a:ea typeface="Baskerville"/>
                <a:cs typeface="Baskerville"/>
                <a:sym typeface="Baskerville"/>
              </a:defRPr>
            </a:lvl3pPr>
            <a:lvl4pPr marL="0" indent="0" defTabSz="457200">
              <a:lnSpc>
                <a:spcPct val="130000"/>
              </a:lnSpc>
              <a:spcBef>
                <a:spcPts val="0"/>
              </a:spcBef>
              <a:buSzTx/>
              <a:buFontTx/>
              <a:buNone/>
              <a:defRPr sz="3700" spc="42">
                <a:solidFill>
                  <a:srgbClr val="000000"/>
                </a:solidFill>
                <a:latin typeface="Baskerville"/>
                <a:ea typeface="Baskerville"/>
                <a:cs typeface="Baskerville"/>
                <a:sym typeface="Baskerville"/>
              </a:defRPr>
            </a:lvl4pPr>
            <a:lvl5pPr marL="0" indent="0" defTabSz="457200">
              <a:lnSpc>
                <a:spcPct val="130000"/>
              </a:lnSpc>
              <a:spcBef>
                <a:spcPts val="0"/>
              </a:spcBef>
              <a:buSzTx/>
              <a:buFontTx/>
              <a:buNone/>
              <a:defRPr sz="3700" spc="42">
                <a:solidFill>
                  <a:srgbClr val="000000"/>
                </a:solidFill>
                <a:latin typeface="Baskerville"/>
                <a:ea typeface="Baskerville"/>
                <a:cs typeface="Baskerville"/>
                <a:sym typeface="Baskerville"/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18" name="Shape 4"/>
          <p:cNvSpPr>
            <a:spLocks noGrp="1"/>
          </p:cNvSpPr>
          <p:nvPr>
            <p:ph type="sldNum" sz="quarter" idx="2"/>
          </p:nvPr>
        </p:nvSpPr>
        <p:spPr>
          <a:xfrm>
            <a:off x="22621980" y="12801600"/>
            <a:ext cx="577641" cy="736601"/>
          </a:xfrm>
          <a:prstGeom prst="rect">
            <a:avLst/>
          </a:prstGeom>
          <a:ln w="12700">
            <a:miter lim="400000"/>
          </a:ln>
        </p:spPr>
        <p:txBody>
          <a:bodyPr wrap="none" lIns="91438" tIns="91438" rIns="91438" bIns="91438" anchor="ctr">
            <a:spAutoFit/>
          </a:bodyPr>
          <a:lstStyle>
            <a:lvl1pPr defTabSz="1828800">
              <a:defRPr sz="2400" spc="24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27163" y="12319731"/>
            <a:ext cx="2802584" cy="97746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pos="899" userDrawn="1">
          <p15:clr>
            <a:srgbClr val="FBAE40"/>
          </p15:clr>
        </p15:guide>
        <p15:guide id="2" orient="horz" pos="83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 Text and Image colum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xfrm>
            <a:off x="13710121" y="1224358"/>
            <a:ext cx="9205185" cy="2086474"/>
          </a:xfrm>
          <a:prstGeom prst="rect">
            <a:avLst/>
          </a:prstGeom>
        </p:spPr>
        <p:txBody>
          <a:bodyPr/>
          <a:lstStyle>
            <a:lvl1pPr>
              <a:defRPr sz="7200" b="1" cap="all">
                <a:solidFill>
                  <a:srgbClr val="000000"/>
                </a:solidFill>
                <a:latin typeface="Avenir Next Condensed"/>
                <a:ea typeface="Avenir Next Condensed"/>
                <a:cs typeface="Avenir Next Condensed"/>
                <a:sym typeface="Avenir Next Condensed"/>
              </a:defRPr>
            </a:lvl1pPr>
          </a:lstStyle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pic" idx="13"/>
          </p:nvPr>
        </p:nvSpPr>
        <p:spPr>
          <a:xfrm>
            <a:off x="0" y="0"/>
            <a:ext cx="12447587" cy="1186248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50" name="Shape 50"/>
          <p:cNvSpPr>
            <a:spLocks noGrp="1"/>
          </p:cNvSpPr>
          <p:nvPr>
            <p:ph type="body" sz="half" idx="1"/>
          </p:nvPr>
        </p:nvSpPr>
        <p:spPr>
          <a:xfrm>
            <a:off x="13710122" y="3395379"/>
            <a:ext cx="9205185" cy="756049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6" tIns="71436" rIns="71436" bIns="71436"/>
          <a:lstStyle>
            <a:lvl1pPr marL="0" indent="0" defTabSz="457200">
              <a:lnSpc>
                <a:spcPct val="130000"/>
              </a:lnSpc>
              <a:spcBef>
                <a:spcPts val="0"/>
              </a:spcBef>
              <a:buSzTx/>
              <a:buFontTx/>
              <a:buNone/>
              <a:defRPr sz="3700" spc="42">
                <a:solidFill>
                  <a:srgbClr val="000000"/>
                </a:solidFill>
                <a:latin typeface="Baskerville"/>
                <a:ea typeface="Baskerville"/>
                <a:cs typeface="Baskerville"/>
                <a:sym typeface="Baskerville"/>
              </a:defRPr>
            </a:lvl1pPr>
            <a:lvl2pPr marL="0" indent="0" defTabSz="457200">
              <a:lnSpc>
                <a:spcPct val="130000"/>
              </a:lnSpc>
              <a:spcBef>
                <a:spcPts val="0"/>
              </a:spcBef>
              <a:buSzTx/>
              <a:buFontTx/>
              <a:buNone/>
              <a:defRPr sz="3700" spc="42">
                <a:solidFill>
                  <a:srgbClr val="000000"/>
                </a:solidFill>
                <a:latin typeface="Baskerville"/>
                <a:ea typeface="Baskerville"/>
                <a:cs typeface="Baskerville"/>
                <a:sym typeface="Baskerville"/>
              </a:defRPr>
            </a:lvl2pPr>
            <a:lvl3pPr marL="0" indent="0" defTabSz="457200">
              <a:lnSpc>
                <a:spcPct val="130000"/>
              </a:lnSpc>
              <a:spcBef>
                <a:spcPts val="0"/>
              </a:spcBef>
              <a:buSzTx/>
              <a:buFontTx/>
              <a:buNone/>
              <a:defRPr sz="3700" spc="42">
                <a:solidFill>
                  <a:srgbClr val="000000"/>
                </a:solidFill>
                <a:latin typeface="Baskerville"/>
                <a:ea typeface="Baskerville"/>
                <a:cs typeface="Baskerville"/>
                <a:sym typeface="Baskerville"/>
              </a:defRPr>
            </a:lvl3pPr>
            <a:lvl4pPr marL="0" indent="0" defTabSz="457200">
              <a:lnSpc>
                <a:spcPct val="130000"/>
              </a:lnSpc>
              <a:spcBef>
                <a:spcPts val="0"/>
              </a:spcBef>
              <a:buSzTx/>
              <a:buFontTx/>
              <a:buNone/>
              <a:defRPr sz="3700" spc="42">
                <a:solidFill>
                  <a:srgbClr val="000000"/>
                </a:solidFill>
                <a:latin typeface="Baskerville"/>
                <a:ea typeface="Baskerville"/>
                <a:cs typeface="Baskerville"/>
                <a:sym typeface="Baskerville"/>
              </a:defRPr>
            </a:lvl4pPr>
            <a:lvl5pPr marL="0" indent="0" defTabSz="457200">
              <a:lnSpc>
                <a:spcPct val="130000"/>
              </a:lnSpc>
              <a:spcBef>
                <a:spcPts val="0"/>
              </a:spcBef>
              <a:buSzTx/>
              <a:buFontTx/>
              <a:buNone/>
              <a:defRPr sz="3700" spc="42">
                <a:solidFill>
                  <a:srgbClr val="000000"/>
                </a:solidFill>
                <a:latin typeface="Baskerville"/>
                <a:ea typeface="Baskerville"/>
                <a:cs typeface="Baskerville"/>
                <a:sym typeface="Baskervill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" name="Shape 12"/>
          <p:cNvSpPr/>
          <p:nvPr userDrawn="1"/>
        </p:nvSpPr>
        <p:spPr>
          <a:xfrm>
            <a:off x="0" y="11862486"/>
            <a:ext cx="24384000" cy="1891959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</p:spPr>
        <p:txBody>
          <a:bodyPr lIns="71436" tIns="71436" rIns="71436" bIns="71436" anchor="ctr"/>
          <a:lstStyle/>
          <a:p>
            <a:pPr algn="ctr" defTabSz="821530">
              <a:lnSpc>
                <a:spcPct val="100000"/>
              </a:lnSpc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1" name="Shape 4"/>
          <p:cNvSpPr>
            <a:spLocks noGrp="1"/>
          </p:cNvSpPr>
          <p:nvPr>
            <p:ph type="sldNum" sz="quarter" idx="2"/>
          </p:nvPr>
        </p:nvSpPr>
        <p:spPr>
          <a:xfrm>
            <a:off x="22621980" y="12801600"/>
            <a:ext cx="577641" cy="736601"/>
          </a:xfrm>
          <a:prstGeom prst="rect">
            <a:avLst/>
          </a:prstGeom>
          <a:ln w="12700">
            <a:miter lim="400000"/>
          </a:ln>
        </p:spPr>
        <p:txBody>
          <a:bodyPr wrap="none" lIns="91438" tIns="91438" rIns="91438" bIns="91438" anchor="ctr">
            <a:spAutoFit/>
          </a:bodyPr>
          <a:lstStyle>
            <a:lvl1pPr defTabSz="1828800">
              <a:defRPr sz="2400" spc="24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27163" y="12319731"/>
            <a:ext cx="2802584" cy="97746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ull Imag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/>
          </p:cNvSpPr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277360" y="3643114"/>
            <a:ext cx="8811594" cy="71351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6" tIns="71436" rIns="71436" bIns="71436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3610166" y="4876800"/>
            <a:ext cx="9550401" cy="8839200"/>
          </a:xfrm>
          <a:prstGeom prst="rect">
            <a:avLst/>
          </a:prstGeom>
          <a:ln w="12700">
            <a:miter lim="400000"/>
          </a:ln>
        </p:spPr>
        <p:txBody>
          <a:bodyPr lIns="91438" tIns="91438" rIns="91438" bIns="91438">
            <a:normAutofit/>
          </a:bodyPr>
          <a:lstStyle/>
          <a:p>
            <a:endParaRPr dirty="0"/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7475200" y="12344400"/>
            <a:ext cx="5689600" cy="736601"/>
          </a:xfrm>
          <a:prstGeom prst="rect">
            <a:avLst/>
          </a:prstGeom>
          <a:ln w="12700">
            <a:miter lim="400000"/>
          </a:ln>
        </p:spPr>
        <p:txBody>
          <a:bodyPr wrap="none" lIns="91438" tIns="91438" rIns="91438" bIns="91438" anchor="ctr">
            <a:spAutoFit/>
          </a:bodyPr>
          <a:lstStyle>
            <a:lvl1pPr defTabSz="1828800">
              <a:defRPr sz="2400" spc="24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9" r:id="rId3"/>
  </p:sldLayoutIdLst>
  <p:transition spd="med"/>
  <p:timing>
    <p:tnLst>
      <p:par>
        <p:cTn id="1" dur="indefinite" restart="never" nodeType="tmRoot"/>
      </p:par>
    </p:tnLst>
  </p:timing>
  <p:hf hdr="0" ftr="0" dt="0"/>
  <p:txStyles>
    <p:titleStyle>
      <a:lvl1pPr marL="0" marR="0" indent="0" algn="l" defTabSz="8215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53585F"/>
          </a:solidFill>
          <a:uFillTx/>
          <a:latin typeface="Baskerville"/>
          <a:ea typeface="Baskerville"/>
          <a:cs typeface="Baskerville"/>
          <a:sym typeface="Baskerville"/>
        </a:defRPr>
      </a:lvl1pPr>
      <a:lvl2pPr marL="0" marR="0" indent="0" algn="l" defTabSz="8215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53585F"/>
          </a:solidFill>
          <a:uFillTx/>
          <a:latin typeface="Baskerville"/>
          <a:ea typeface="Baskerville"/>
          <a:cs typeface="Baskerville"/>
          <a:sym typeface="Baskerville"/>
        </a:defRPr>
      </a:lvl2pPr>
      <a:lvl3pPr marL="0" marR="0" indent="0" algn="l" defTabSz="8215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53585F"/>
          </a:solidFill>
          <a:uFillTx/>
          <a:latin typeface="Baskerville"/>
          <a:ea typeface="Baskerville"/>
          <a:cs typeface="Baskerville"/>
          <a:sym typeface="Baskerville"/>
        </a:defRPr>
      </a:lvl3pPr>
      <a:lvl4pPr marL="0" marR="0" indent="0" algn="l" defTabSz="8215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53585F"/>
          </a:solidFill>
          <a:uFillTx/>
          <a:latin typeface="Baskerville"/>
          <a:ea typeface="Baskerville"/>
          <a:cs typeface="Baskerville"/>
          <a:sym typeface="Baskerville"/>
        </a:defRPr>
      </a:lvl4pPr>
      <a:lvl5pPr marL="0" marR="0" indent="0" algn="l" defTabSz="8215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53585F"/>
          </a:solidFill>
          <a:uFillTx/>
          <a:latin typeface="Baskerville"/>
          <a:ea typeface="Baskerville"/>
          <a:cs typeface="Baskerville"/>
          <a:sym typeface="Baskerville"/>
        </a:defRPr>
      </a:lvl5pPr>
      <a:lvl6pPr marL="0" marR="0" indent="0" algn="l" defTabSz="8215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53585F"/>
          </a:solidFill>
          <a:uFillTx/>
          <a:latin typeface="Baskerville"/>
          <a:ea typeface="Baskerville"/>
          <a:cs typeface="Baskerville"/>
          <a:sym typeface="Baskerville"/>
        </a:defRPr>
      </a:lvl6pPr>
      <a:lvl7pPr marL="0" marR="0" indent="0" algn="l" defTabSz="8215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53585F"/>
          </a:solidFill>
          <a:uFillTx/>
          <a:latin typeface="Baskerville"/>
          <a:ea typeface="Baskerville"/>
          <a:cs typeface="Baskerville"/>
          <a:sym typeface="Baskerville"/>
        </a:defRPr>
      </a:lvl7pPr>
      <a:lvl8pPr marL="0" marR="0" indent="0" algn="l" defTabSz="8215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53585F"/>
          </a:solidFill>
          <a:uFillTx/>
          <a:latin typeface="Baskerville"/>
          <a:ea typeface="Baskerville"/>
          <a:cs typeface="Baskerville"/>
          <a:sym typeface="Baskerville"/>
        </a:defRPr>
      </a:lvl8pPr>
      <a:lvl9pPr marL="0" marR="0" indent="0" algn="l" defTabSz="8215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53585F"/>
          </a:solidFill>
          <a:uFillTx/>
          <a:latin typeface="Baskerville"/>
          <a:ea typeface="Baskerville"/>
          <a:cs typeface="Baskerville"/>
          <a:sym typeface="Baskerville"/>
        </a:defRPr>
      </a:lvl9pPr>
    </p:titleStyle>
    <p:bodyStyle>
      <a:lvl1pPr marL="457200" marR="0" indent="-457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ln>
            <a:noFill/>
          </a:ln>
          <a:solidFill>
            <a:srgbClr val="0A0A0A"/>
          </a:solidFill>
          <a:uFillTx/>
          <a:latin typeface="Calibri"/>
          <a:ea typeface="Calibri"/>
          <a:cs typeface="Calibri"/>
          <a:sym typeface="Calibri"/>
        </a:defRPr>
      </a:lvl1pPr>
      <a:lvl2pPr marL="990600" marR="0" indent="-5334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ln>
            <a:noFill/>
          </a:ln>
          <a:solidFill>
            <a:srgbClr val="0A0A0A"/>
          </a:solidFill>
          <a:uFillTx/>
          <a:latin typeface="Calibri"/>
          <a:ea typeface="Calibri"/>
          <a:cs typeface="Calibri"/>
          <a:sym typeface="Calibri"/>
        </a:defRPr>
      </a:lvl2pPr>
      <a:lvl3pPr marL="1554478" marR="0" indent="-640078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ln>
            <a:noFill/>
          </a:ln>
          <a:solidFill>
            <a:srgbClr val="0A0A0A"/>
          </a:solidFill>
          <a:uFillTx/>
          <a:latin typeface="Calibri"/>
          <a:ea typeface="Calibri"/>
          <a:cs typeface="Calibri"/>
          <a:sym typeface="Calibri"/>
        </a:defRPr>
      </a:lvl3pPr>
      <a:lvl4pPr marL="20828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ln>
            <a:noFill/>
          </a:ln>
          <a:solidFill>
            <a:srgbClr val="0A0A0A"/>
          </a:solidFill>
          <a:uFillTx/>
          <a:latin typeface="Calibri"/>
          <a:ea typeface="Calibri"/>
          <a:cs typeface="Calibri"/>
          <a:sym typeface="Calibri"/>
        </a:defRPr>
      </a:lvl4pPr>
      <a:lvl5pPr marL="25400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ln>
            <a:noFill/>
          </a:ln>
          <a:solidFill>
            <a:srgbClr val="0A0A0A"/>
          </a:solidFill>
          <a:uFillTx/>
          <a:latin typeface="Calibri"/>
          <a:ea typeface="Calibri"/>
          <a:cs typeface="Calibri"/>
          <a:sym typeface="Calibri"/>
        </a:defRPr>
      </a:lvl5pPr>
      <a:lvl6pPr marL="29972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ln>
            <a:noFill/>
          </a:ln>
          <a:solidFill>
            <a:srgbClr val="0A0A0A"/>
          </a:solidFill>
          <a:uFillTx/>
          <a:latin typeface="Calibri"/>
          <a:ea typeface="Calibri"/>
          <a:cs typeface="Calibri"/>
          <a:sym typeface="Calibri"/>
        </a:defRPr>
      </a:lvl6pPr>
      <a:lvl7pPr marL="34544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ln>
            <a:noFill/>
          </a:ln>
          <a:solidFill>
            <a:srgbClr val="0A0A0A"/>
          </a:solidFill>
          <a:uFillTx/>
          <a:latin typeface="Calibri"/>
          <a:ea typeface="Calibri"/>
          <a:cs typeface="Calibri"/>
          <a:sym typeface="Calibri"/>
        </a:defRPr>
      </a:lvl7pPr>
      <a:lvl8pPr marL="39116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ln>
            <a:noFill/>
          </a:ln>
          <a:solidFill>
            <a:srgbClr val="0A0A0A"/>
          </a:solidFill>
          <a:uFillTx/>
          <a:latin typeface="Calibri"/>
          <a:ea typeface="Calibri"/>
          <a:cs typeface="Calibri"/>
          <a:sym typeface="Calibri"/>
        </a:defRPr>
      </a:lvl8pPr>
      <a:lvl9pPr marL="43688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ln>
            <a:noFill/>
          </a:ln>
          <a:solidFill>
            <a:srgbClr val="0A0A0A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l" defTabSz="1828800" rtl="0" latinLnBrk="0">
        <a:lnSpc>
          <a:spcPct val="13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24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l" defTabSz="1828800" rtl="0" latinLnBrk="0">
        <a:lnSpc>
          <a:spcPct val="13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24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l" defTabSz="1828800" rtl="0" latinLnBrk="0">
        <a:lnSpc>
          <a:spcPct val="13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24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l" defTabSz="1828800" rtl="0" latinLnBrk="0">
        <a:lnSpc>
          <a:spcPct val="13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24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l" defTabSz="1828800" rtl="0" latinLnBrk="0">
        <a:lnSpc>
          <a:spcPct val="13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24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l" defTabSz="1828800" rtl="0" latinLnBrk="0">
        <a:lnSpc>
          <a:spcPct val="13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24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l" defTabSz="1828800" rtl="0" latinLnBrk="0">
        <a:lnSpc>
          <a:spcPct val="13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24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l" defTabSz="1828800" rtl="0" latinLnBrk="0">
        <a:lnSpc>
          <a:spcPct val="13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24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l" defTabSz="1828800" rtl="0" latinLnBrk="0">
        <a:lnSpc>
          <a:spcPct val="13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24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" name="Shape 907"/>
          <p:cNvSpPr/>
          <p:nvPr/>
        </p:nvSpPr>
        <p:spPr>
          <a:xfrm>
            <a:off x="4183733" y="4846370"/>
            <a:ext cx="16016534" cy="328320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71436" tIns="71436" rIns="71436" bIns="71436" anchor="ctr"/>
          <a:lstStyle/>
          <a:p>
            <a:pPr algn="ctr" defTabSz="821530">
              <a:lnSpc>
                <a:spcPct val="100000"/>
              </a:lnSpc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2391" y="4575600"/>
            <a:ext cx="9199217" cy="493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20793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/>
          </p:cNvSpPr>
          <p:nvPr>
            <p:ph type="ctrTitle"/>
          </p:nvPr>
        </p:nvSpPr>
        <p:spPr>
          <a:xfrm>
            <a:off x="1273544" y="1224359"/>
            <a:ext cx="12502782" cy="1400500"/>
          </a:xfrm>
          <a:prstGeom prst="rect">
            <a:avLst/>
          </a:prstGeom>
        </p:spPr>
        <p:txBody>
          <a:bodyPr>
            <a:normAutofit/>
          </a:bodyPr>
          <a:lstStyle/>
          <a:p>
            <a:pPr hangingPunct="1"/>
            <a:r>
              <a:rPr lang="da-DK" dirty="0" smtClean="0"/>
              <a:t>Hjernen</a:t>
            </a:r>
            <a:endParaRPr lang="en-US" dirty="0"/>
          </a:p>
        </p:txBody>
      </p:sp>
      <p:sp>
        <p:nvSpPr>
          <p:cNvPr id="11" name="Shape 144"/>
          <p:cNvSpPr/>
          <p:nvPr/>
        </p:nvSpPr>
        <p:spPr>
          <a:xfrm>
            <a:off x="1385797" y="2308420"/>
            <a:ext cx="3255652" cy="0"/>
          </a:xfrm>
          <a:prstGeom prst="line">
            <a:avLst/>
          </a:prstGeom>
          <a:ln w="88900">
            <a:solidFill>
              <a:srgbClr val="F89833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0" name="Shape 144"/>
          <p:cNvSpPr/>
          <p:nvPr/>
        </p:nvSpPr>
        <p:spPr>
          <a:xfrm>
            <a:off x="1385795" y="2308420"/>
            <a:ext cx="4447333" cy="0"/>
          </a:xfrm>
          <a:prstGeom prst="line">
            <a:avLst/>
          </a:prstGeom>
          <a:ln w="88900">
            <a:solidFill>
              <a:srgbClr val="F89833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5" name="Shape 219"/>
          <p:cNvSpPr/>
          <p:nvPr/>
        </p:nvSpPr>
        <p:spPr>
          <a:xfrm>
            <a:off x="1319924" y="3394800"/>
            <a:ext cx="10340256" cy="764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6" tIns="71436" rIns="71436" bIns="71436">
            <a:spAutoFit/>
          </a:bodyPr>
          <a:lstStyle>
            <a:lvl1pPr>
              <a:lnSpc>
                <a:spcPct val="120000"/>
              </a:lnSpc>
              <a:defRPr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10</a:t>
            </a:fld>
            <a:endParaRPr lang="uk-UA" dirty="0"/>
          </a:p>
        </p:txBody>
      </p:sp>
      <p:sp>
        <p:nvSpPr>
          <p:cNvPr id="4" name="AutoShape 2" descr="Billedresultat for grooming licking rat pup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0" name="Picture 2" descr="Billedresultat for bra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414" y="3452887"/>
            <a:ext cx="7717428" cy="5788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150436" y="3022533"/>
            <a:ext cx="9947564" cy="754629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6" tIns="71436" rIns="71436" bIns="71436" numCol="1" spcCol="38100" rtlCol="0" anchor="ctr">
            <a:spAutoFit/>
          </a:bodyPr>
          <a:lstStyle/>
          <a:p>
            <a:pPr marL="571500" marR="0" indent="-571500" algn="l" defTabSz="457200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kumimoji="0" lang="da-DK" sz="3700" b="0" i="0" u="none" strike="noStrike" cap="none" spc="37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venir Next Condensed"/>
                <a:ea typeface="Avenir Next Condensed"/>
                <a:cs typeface="Avenir Next Condensed"/>
                <a:sym typeface="Avenir Next Condensed"/>
              </a:rPr>
              <a:t>Hjernen er forprogrammeret (gener)</a:t>
            </a:r>
            <a:r>
              <a:rPr kumimoji="0" lang="da-DK" sz="3700" b="0" i="0" u="none" strike="noStrike" cap="none" spc="37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venir Next Condensed"/>
                <a:ea typeface="Avenir Next Condensed"/>
                <a:cs typeface="Avenir Next Condensed"/>
                <a:sym typeface="Avenir Next Condensed"/>
              </a:rPr>
              <a:t> </a:t>
            </a:r>
          </a:p>
          <a:p>
            <a:pPr lvl="1"/>
            <a:r>
              <a:rPr lang="da-DK" dirty="0"/>
              <a:t>	</a:t>
            </a:r>
            <a:r>
              <a:rPr lang="da-DK" dirty="0" smtClean="0"/>
              <a:t>... </a:t>
            </a:r>
            <a:r>
              <a:rPr kumimoji="0" lang="da-DK" b="0" i="0" u="none" strike="noStrike" cap="none" spc="37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venir Next Condensed"/>
                <a:ea typeface="Avenir Next Condensed"/>
                <a:cs typeface="Avenir Next Condensed"/>
                <a:sym typeface="Avenir Next Condensed"/>
              </a:rPr>
              <a:t>men udviklingen er ikke determinstisk             	(epigenetik)!</a:t>
            </a:r>
          </a:p>
          <a:p>
            <a:pPr lvl="1"/>
            <a:endParaRPr kumimoji="0" lang="da-DK" b="0" i="0" u="none" strike="noStrike" cap="none" spc="37" normalizeH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Avenir Next Condensed"/>
              <a:ea typeface="Avenir Next Condensed"/>
              <a:cs typeface="Avenir Next Condensed"/>
              <a:sym typeface="Avenir Next Condensed"/>
            </a:endParaRPr>
          </a:p>
          <a:p>
            <a:pPr marL="571500" marR="0" indent="-571500" algn="l" defTabSz="457200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da-DK" dirty="0" smtClean="0"/>
              <a:t>Hjernen er plastisk </a:t>
            </a:r>
          </a:p>
          <a:p>
            <a:pPr marR="0" algn="l" defTabSz="457200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da-DK" dirty="0"/>
              <a:t>	</a:t>
            </a:r>
            <a:r>
              <a:rPr lang="da-DK" dirty="0" smtClean="0"/>
              <a:t>... men mere plastisk i visse perioder end 	andre (sensitive perioder)</a:t>
            </a:r>
          </a:p>
          <a:p>
            <a:pPr marR="0" algn="l" defTabSz="457200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da-DK" sz="3700" b="0" i="0" u="none" strike="noStrike" cap="none" spc="37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venir Next Condensed"/>
              <a:ea typeface="Avenir Next Condensed"/>
              <a:cs typeface="Avenir Next Condensed"/>
              <a:sym typeface="Avenir Next Condensed"/>
            </a:endParaRPr>
          </a:p>
          <a:p>
            <a:pPr marL="571500" marR="0" indent="-571500" algn="l" defTabSz="457200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da-DK" dirty="0" smtClean="0"/>
              <a:t>Hjernens udvikling er kumulativ  </a:t>
            </a:r>
          </a:p>
          <a:p>
            <a:pPr marR="0" algn="l" defTabSz="457200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en-US" sz="3700" b="0" i="0" u="none" strike="noStrike" cap="none" spc="37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venir Next Condensed"/>
              <a:ea typeface="Avenir Next Condensed"/>
              <a:cs typeface="Avenir Next Condensed"/>
              <a:sym typeface="Avenir Next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8549713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/>
          </p:cNvSpPr>
          <p:nvPr>
            <p:ph type="ctrTitle"/>
          </p:nvPr>
        </p:nvSpPr>
        <p:spPr>
          <a:xfrm>
            <a:off x="1273544" y="1224359"/>
            <a:ext cx="12502782" cy="1400500"/>
          </a:xfrm>
          <a:prstGeom prst="rect">
            <a:avLst/>
          </a:prstGeom>
        </p:spPr>
        <p:txBody>
          <a:bodyPr>
            <a:normAutofit/>
          </a:bodyPr>
          <a:lstStyle/>
          <a:p>
            <a:pPr hangingPunct="1"/>
            <a:r>
              <a:rPr lang="da-DK" dirty="0" smtClean="0"/>
              <a:t>Social arv</a:t>
            </a:r>
            <a:endParaRPr lang="en-US" dirty="0"/>
          </a:p>
        </p:txBody>
      </p:sp>
      <p:sp>
        <p:nvSpPr>
          <p:cNvPr id="11" name="Shape 144"/>
          <p:cNvSpPr/>
          <p:nvPr/>
        </p:nvSpPr>
        <p:spPr>
          <a:xfrm>
            <a:off x="1385797" y="2308420"/>
            <a:ext cx="3255652" cy="0"/>
          </a:xfrm>
          <a:prstGeom prst="line">
            <a:avLst/>
          </a:prstGeom>
          <a:ln w="88900">
            <a:solidFill>
              <a:srgbClr val="F89833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0" name="Shape 144"/>
          <p:cNvSpPr/>
          <p:nvPr/>
        </p:nvSpPr>
        <p:spPr>
          <a:xfrm>
            <a:off x="1385795" y="2308420"/>
            <a:ext cx="5527623" cy="0"/>
          </a:xfrm>
          <a:prstGeom prst="line">
            <a:avLst/>
          </a:prstGeom>
          <a:ln w="88900">
            <a:solidFill>
              <a:srgbClr val="F89833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5" name="Shape 219"/>
          <p:cNvSpPr/>
          <p:nvPr/>
        </p:nvSpPr>
        <p:spPr>
          <a:xfrm>
            <a:off x="1319924" y="3394800"/>
            <a:ext cx="10340256" cy="764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6" tIns="71436" rIns="71436" bIns="71436">
            <a:spAutoFit/>
          </a:bodyPr>
          <a:lstStyle>
            <a:lvl1pPr>
              <a:lnSpc>
                <a:spcPct val="120000"/>
              </a:lnSpc>
              <a:defRPr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11</a:t>
            </a:fld>
            <a:endParaRPr lang="uk-UA" dirty="0"/>
          </a:p>
        </p:txBody>
      </p:sp>
      <p:sp>
        <p:nvSpPr>
          <p:cNvPr id="4" name="AutoShape 2" descr="Billedresultat for grooming licking rat pup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6" name="Picture 4" descr="Billedresultat for social ar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987" y="3674485"/>
            <a:ext cx="6915232" cy="616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660180" y="4706244"/>
            <a:ext cx="7791602" cy="88447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6" tIns="71436" rIns="71436" bIns="71436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a-DK" sz="3700" b="0" i="0" u="none" strike="noStrike" cap="none" spc="37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venir Next Condensed"/>
                <a:ea typeface="Avenir Next Condensed"/>
                <a:cs typeface="Avenir Next Condensed"/>
                <a:sym typeface="Avenir Next Condensed"/>
              </a:rPr>
              <a:t>Fra socialisering til hjerneceller</a:t>
            </a:r>
            <a:endParaRPr kumimoji="0" lang="en-US" sz="3700" b="0" i="0" u="none" strike="noStrike" cap="none" spc="37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venir Next Condensed"/>
              <a:ea typeface="Avenir Next Condensed"/>
              <a:cs typeface="Avenir Next Condensed"/>
              <a:sym typeface="Avenir Next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03337102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/>
          </p:cNvSpPr>
          <p:nvPr>
            <p:ph type="ctrTitle"/>
          </p:nvPr>
        </p:nvSpPr>
        <p:spPr>
          <a:xfrm>
            <a:off x="1273544" y="1224359"/>
            <a:ext cx="12502782" cy="1400500"/>
          </a:xfrm>
          <a:prstGeom prst="rect">
            <a:avLst/>
          </a:prstGeom>
        </p:spPr>
        <p:txBody>
          <a:bodyPr>
            <a:normAutofit/>
          </a:bodyPr>
          <a:lstStyle/>
          <a:p>
            <a:pPr hangingPunct="1"/>
            <a:r>
              <a:rPr lang="en-US" dirty="0" err="1" smtClean="0"/>
              <a:t>Hjernens</a:t>
            </a:r>
            <a:r>
              <a:rPr lang="en-US" dirty="0" smtClean="0"/>
              <a:t> </a:t>
            </a:r>
            <a:r>
              <a:rPr lang="en-US" dirty="0" err="1" smtClean="0"/>
              <a:t>udvikling</a:t>
            </a:r>
            <a:endParaRPr lang="en-US" dirty="0"/>
          </a:p>
        </p:txBody>
      </p:sp>
      <p:sp>
        <p:nvSpPr>
          <p:cNvPr id="11" name="Shape 144"/>
          <p:cNvSpPr/>
          <p:nvPr/>
        </p:nvSpPr>
        <p:spPr>
          <a:xfrm>
            <a:off x="1385797" y="2308420"/>
            <a:ext cx="3255652" cy="0"/>
          </a:xfrm>
          <a:prstGeom prst="line">
            <a:avLst/>
          </a:prstGeom>
          <a:ln w="88900">
            <a:solidFill>
              <a:srgbClr val="F89833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0" name="Shape 144"/>
          <p:cNvSpPr/>
          <p:nvPr/>
        </p:nvSpPr>
        <p:spPr>
          <a:xfrm>
            <a:off x="1385795" y="2308420"/>
            <a:ext cx="10274385" cy="0"/>
          </a:xfrm>
          <a:prstGeom prst="line">
            <a:avLst/>
          </a:prstGeom>
          <a:ln w="88900">
            <a:solidFill>
              <a:srgbClr val="F89833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5" name="Shape 219"/>
          <p:cNvSpPr/>
          <p:nvPr/>
        </p:nvSpPr>
        <p:spPr>
          <a:xfrm>
            <a:off x="1319924" y="3394800"/>
            <a:ext cx="10340256" cy="764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6" tIns="71436" rIns="71436" bIns="71436">
            <a:spAutoFit/>
          </a:bodyPr>
          <a:lstStyle>
            <a:lvl1pPr>
              <a:lnSpc>
                <a:spcPct val="120000"/>
              </a:lnSpc>
              <a:defRPr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12</a:t>
            </a:fld>
            <a:endParaRPr lang="uk-UA" dirty="0"/>
          </a:p>
        </p:txBody>
      </p:sp>
      <p:sp>
        <p:nvSpPr>
          <p:cNvPr id="4" name="AutoShape 2" descr="Billedresultat for grooming licking rat pup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1967345" y="1180874"/>
            <a:ext cx="17138073" cy="90266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6" tIns="71436" rIns="71436" bIns="71436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a-DK" sz="3700" b="0" i="0" u="none" strike="noStrike" cap="none" spc="37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Avenir Next Condensed"/>
              <a:ea typeface="Avenir Next Condensed"/>
              <a:cs typeface="Avenir Next Condensed"/>
              <a:sym typeface="Avenir Next Condensed"/>
            </a:endParaRPr>
          </a:p>
          <a:p>
            <a:pPr marL="0" marR="0" indent="0" algn="l" defTabSz="457200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da-DK" dirty="0"/>
          </a:p>
          <a:p>
            <a:pPr marL="0" marR="0" indent="0" algn="l" defTabSz="457200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a-DK" sz="3700" b="0" i="0" u="none" strike="noStrike" cap="none" spc="37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venir Next Condensed"/>
                <a:ea typeface="Avenir Next Condensed"/>
                <a:cs typeface="Avenir Next Condensed"/>
                <a:sym typeface="Avenir Next Condensed"/>
              </a:rPr>
              <a:t>Først udvikles cellerne i hjernens</a:t>
            </a:r>
            <a:r>
              <a:rPr kumimoji="0" lang="da-DK" sz="3700" b="0" i="0" u="none" strike="noStrike" cap="none" spc="37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venir Next Condensed"/>
                <a:ea typeface="Avenir Next Condensed"/>
                <a:cs typeface="Avenir Next Condensed"/>
                <a:sym typeface="Avenir Next Condensed"/>
              </a:rPr>
              <a:t> grå masse – det er de forskellige hjernecentre (fx </a:t>
            </a:r>
            <a:r>
              <a:rPr kumimoji="0" lang="da-DK" sz="3700" b="0" i="0" u="none" strike="noStrike" cap="none" spc="37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venir Next Condensed"/>
                <a:ea typeface="Avenir Next Condensed"/>
                <a:cs typeface="Avenir Next Condensed"/>
                <a:sym typeface="Avenir Next Condensed"/>
              </a:rPr>
              <a:t>den præfrontale kortex)</a:t>
            </a:r>
            <a:endParaRPr kumimoji="0" lang="da-DK" sz="3700" b="0" i="0" u="none" strike="noStrike" cap="none" spc="37" normalizeH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Avenir Next Condensed"/>
              <a:ea typeface="Avenir Next Condensed"/>
              <a:cs typeface="Avenir Next Condensed"/>
              <a:sym typeface="Avenir Next Condensed"/>
            </a:endParaRPr>
          </a:p>
          <a:p>
            <a:pPr marL="0" marR="0" indent="0" algn="l" defTabSz="457200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da-DK" dirty="0" smtClean="0"/>
          </a:p>
          <a:p>
            <a:pPr marL="0" marR="0" indent="0" algn="l" defTabSz="457200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dirty="0" smtClean="0"/>
              <a:t>Herefter prunes massen, så ubrugte celler og forbindelser (synapser) mellem celler fjernes</a:t>
            </a:r>
            <a:endParaRPr lang="da-DK" dirty="0"/>
          </a:p>
          <a:p>
            <a:pPr marL="0" marR="0" indent="0" algn="l" defTabSz="457200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da-DK" dirty="0" smtClean="0"/>
          </a:p>
          <a:p>
            <a:pPr marL="0" marR="0" indent="0" algn="l" defTabSz="457200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dirty="0" smtClean="0"/>
              <a:t>Sidst udvikles den hvide masse, der sørger for kommunikationen mellem hjernens forskellige centre og områder.</a:t>
            </a:r>
          </a:p>
          <a:p>
            <a:pPr marL="0" marR="0" indent="0" algn="l" defTabSz="457200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da-DK" dirty="0"/>
          </a:p>
          <a:p>
            <a:pPr marL="0" marR="0" indent="0" algn="l" defTabSz="457200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dirty="0" smtClean="0"/>
              <a:t>Vigtigt: disse udviklinger sker ikke parallelt i hjernens områder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5413046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/>
          </p:cNvSpPr>
          <p:nvPr>
            <p:ph type="ctrTitle"/>
          </p:nvPr>
        </p:nvSpPr>
        <p:spPr>
          <a:xfrm>
            <a:off x="1273544" y="1224359"/>
            <a:ext cx="12502782" cy="1400500"/>
          </a:xfrm>
          <a:prstGeom prst="rect">
            <a:avLst/>
          </a:prstGeom>
        </p:spPr>
        <p:txBody>
          <a:bodyPr>
            <a:normAutofit/>
          </a:bodyPr>
          <a:lstStyle/>
          <a:p>
            <a:pPr hangingPunct="1"/>
            <a:r>
              <a:rPr lang="en-US" dirty="0" err="1" smtClean="0"/>
              <a:t>Hjernens</a:t>
            </a:r>
            <a:r>
              <a:rPr lang="en-US" dirty="0" smtClean="0"/>
              <a:t> </a:t>
            </a:r>
            <a:r>
              <a:rPr lang="en-US" dirty="0" err="1" smtClean="0"/>
              <a:t>udvikling</a:t>
            </a:r>
            <a:endParaRPr lang="en-US" dirty="0"/>
          </a:p>
        </p:txBody>
      </p:sp>
      <p:sp>
        <p:nvSpPr>
          <p:cNvPr id="11" name="Shape 144"/>
          <p:cNvSpPr/>
          <p:nvPr/>
        </p:nvSpPr>
        <p:spPr>
          <a:xfrm>
            <a:off x="1385797" y="2308420"/>
            <a:ext cx="3255652" cy="0"/>
          </a:xfrm>
          <a:prstGeom prst="line">
            <a:avLst/>
          </a:prstGeom>
          <a:ln w="88900">
            <a:solidFill>
              <a:srgbClr val="F89833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0" name="Shape 144"/>
          <p:cNvSpPr/>
          <p:nvPr/>
        </p:nvSpPr>
        <p:spPr>
          <a:xfrm>
            <a:off x="1385795" y="2308420"/>
            <a:ext cx="10274385" cy="0"/>
          </a:xfrm>
          <a:prstGeom prst="line">
            <a:avLst/>
          </a:prstGeom>
          <a:ln w="88900">
            <a:solidFill>
              <a:srgbClr val="F89833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5" name="Shape 219"/>
          <p:cNvSpPr/>
          <p:nvPr/>
        </p:nvSpPr>
        <p:spPr>
          <a:xfrm>
            <a:off x="1319924" y="3394800"/>
            <a:ext cx="10340256" cy="764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6" tIns="71436" rIns="71436" bIns="71436">
            <a:spAutoFit/>
          </a:bodyPr>
          <a:lstStyle>
            <a:lvl1pPr>
              <a:lnSpc>
                <a:spcPct val="120000"/>
              </a:lnSpc>
              <a:defRPr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13</a:t>
            </a:fld>
            <a:endParaRPr lang="uk-UA" dirty="0"/>
          </a:p>
        </p:txBody>
      </p:sp>
      <p:sp>
        <p:nvSpPr>
          <p:cNvPr id="4" name="AutoShape 2" descr="Billedresultat for grooming licking rat pup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898073" y="9130145"/>
            <a:ext cx="17373600" cy="0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arrow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Straight Connector 11"/>
          <p:cNvCxnSpPr/>
          <p:nvPr/>
        </p:nvCxnSpPr>
        <p:spPr>
          <a:xfrm flipH="1">
            <a:off x="3962362" y="8492836"/>
            <a:ext cx="13854" cy="983673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TextBox 12"/>
          <p:cNvSpPr txBox="1"/>
          <p:nvPr/>
        </p:nvSpPr>
        <p:spPr>
          <a:xfrm>
            <a:off x="3144946" y="7565693"/>
            <a:ext cx="1620982" cy="88447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6" tIns="71436" rIns="71436" bIns="71436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a-DK" sz="3700" b="0" i="0" u="none" strike="noStrike" cap="none" spc="37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venir Next Condensed"/>
                <a:ea typeface="Avenir Next Condensed"/>
                <a:cs typeface="Avenir Next Condensed"/>
                <a:sym typeface="Avenir Next Condensed"/>
              </a:rPr>
              <a:t>Fødsel</a:t>
            </a:r>
            <a:endParaRPr kumimoji="0" lang="en-US" sz="3700" b="0" i="0" u="none" strike="noStrike" cap="none" spc="37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venir Next Condensed"/>
              <a:ea typeface="Avenir Next Condensed"/>
              <a:cs typeface="Avenir Next Condensed"/>
              <a:sym typeface="Avenir Next Condensed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8371127" y="8492836"/>
            <a:ext cx="13855" cy="983673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7" name="TextBox 16"/>
          <p:cNvSpPr txBox="1"/>
          <p:nvPr/>
        </p:nvSpPr>
        <p:spPr>
          <a:xfrm>
            <a:off x="17678407" y="7608366"/>
            <a:ext cx="1814946" cy="88447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6" tIns="71436" rIns="71436" bIns="71436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a-DK" sz="3700" b="0" i="0" u="none" strike="noStrike" cap="none" spc="37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venir Next Condensed"/>
                <a:ea typeface="Avenir Next Condensed"/>
                <a:cs typeface="Avenir Next Condensed"/>
                <a:sym typeface="Avenir Next Condensed"/>
              </a:rPr>
              <a:t>21 år</a:t>
            </a:r>
            <a:endParaRPr kumimoji="0" lang="en-US" sz="3700" b="0" i="0" u="none" strike="noStrike" cap="none" spc="37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venir Next Condensed"/>
              <a:ea typeface="Avenir Next Condensed"/>
              <a:cs typeface="Avenir Next Condensed"/>
              <a:sym typeface="Avenir Next Condensed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6137592" y="8506686"/>
            <a:ext cx="13854" cy="983673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1" name="TextBox 20"/>
          <p:cNvSpPr txBox="1"/>
          <p:nvPr/>
        </p:nvSpPr>
        <p:spPr>
          <a:xfrm>
            <a:off x="5541856" y="7608366"/>
            <a:ext cx="1814946" cy="88447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6" tIns="71436" rIns="71436" bIns="71436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dirty="0"/>
              <a:t>3</a:t>
            </a:r>
            <a:r>
              <a:rPr kumimoji="0" lang="da-DK" sz="3700" b="0" i="0" u="none" strike="noStrike" cap="none" spc="37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venir Next Condensed"/>
                <a:ea typeface="Avenir Next Condensed"/>
                <a:cs typeface="Avenir Next Condensed"/>
                <a:sym typeface="Avenir Next Condensed"/>
              </a:rPr>
              <a:t> år</a:t>
            </a:r>
            <a:endParaRPr kumimoji="0" lang="en-US" sz="3700" b="0" i="0" u="none" strike="noStrike" cap="none" spc="37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venir Next Condensed"/>
              <a:ea typeface="Avenir Next Condensed"/>
              <a:cs typeface="Avenir Next Condensed"/>
              <a:sym typeface="Avenir Next Condensed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08256" y="7565688"/>
            <a:ext cx="1620982" cy="88447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6" tIns="71436" rIns="71436" bIns="71436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a-DK" sz="3700" b="0" i="0" u="none" strike="noStrike" cap="none" spc="37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venir Next Condensed"/>
                <a:ea typeface="Avenir Next Condensed"/>
                <a:cs typeface="Avenir Next Condensed"/>
                <a:sym typeface="Avenir Next Condensed"/>
              </a:rPr>
              <a:t>Undf.</a:t>
            </a:r>
            <a:endParaRPr kumimoji="0" lang="en-US" sz="3700" b="0" i="0" u="none" strike="noStrike" cap="none" spc="37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venir Next Condensed"/>
              <a:ea typeface="Avenir Next Condensed"/>
              <a:cs typeface="Avenir Next Condensed"/>
              <a:sym typeface="Avenir Next Condensed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1911817" y="8506686"/>
            <a:ext cx="13854" cy="983673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" name="Straight Arrow Connector 18"/>
          <p:cNvCxnSpPr/>
          <p:nvPr/>
        </p:nvCxnSpPr>
        <p:spPr>
          <a:xfrm flipH="1">
            <a:off x="2493818" y="6483927"/>
            <a:ext cx="235420" cy="2500745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arrow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4" name="TextBox 23"/>
          <p:cNvSpPr txBox="1"/>
          <p:nvPr/>
        </p:nvSpPr>
        <p:spPr>
          <a:xfrm>
            <a:off x="817642" y="4738536"/>
            <a:ext cx="2160861" cy="23648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6" tIns="71436" rIns="71436" bIns="71436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a-DK" sz="3700" b="0" i="0" u="none" strike="noStrike" cap="none" spc="37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venir Next Condensed"/>
                <a:ea typeface="Avenir Next Condensed"/>
                <a:cs typeface="Avenir Next Condensed"/>
                <a:sym typeface="Avenir Next Condensed"/>
              </a:rPr>
              <a:t>Hjerne-cellerne dannes</a:t>
            </a:r>
            <a:endParaRPr kumimoji="0" lang="en-US" sz="3700" b="0" i="0" u="none" strike="noStrike" cap="none" spc="37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venir Next Condensed"/>
              <a:ea typeface="Avenir Next Condensed"/>
              <a:cs typeface="Avenir Next Condensed"/>
              <a:sym typeface="Avenir Next Condensed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3013623" y="6483927"/>
            <a:ext cx="131323" cy="2500745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arrow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0" name="TextBox 29"/>
          <p:cNvSpPr txBox="1"/>
          <p:nvPr/>
        </p:nvSpPr>
        <p:spPr>
          <a:xfrm>
            <a:off x="3062147" y="4766241"/>
            <a:ext cx="2160861" cy="23648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6" tIns="71436" rIns="71436" bIns="71436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a-DK" sz="3700" b="0" i="0" u="none" strike="noStrike" cap="none" spc="37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venir Next Condensed"/>
                <a:ea typeface="Avenir Next Condensed"/>
                <a:cs typeface="Avenir Next Condensed"/>
                <a:sym typeface="Avenir Next Condensed"/>
              </a:rPr>
              <a:t>Hjerne-cellerne vandrer</a:t>
            </a:r>
            <a:endParaRPr kumimoji="0" lang="en-US" sz="3700" b="0" i="0" u="none" strike="noStrike" cap="none" spc="37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venir Next Condensed"/>
              <a:ea typeface="Avenir Next Condensed"/>
              <a:cs typeface="Avenir Next Condensed"/>
              <a:sym typeface="Avenir Next Condensed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H="1">
            <a:off x="4364238" y="4530436"/>
            <a:ext cx="401690" cy="4468086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arrow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9" name="TextBox 28"/>
          <p:cNvSpPr txBox="1"/>
          <p:nvPr/>
        </p:nvSpPr>
        <p:spPr>
          <a:xfrm>
            <a:off x="3477489" y="3113863"/>
            <a:ext cx="4045527" cy="16246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6" tIns="71436" rIns="71436" bIns="71436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dirty="0" smtClean="0"/>
              <a:t>Accelereret vækst af dendritter</a:t>
            </a:r>
            <a:endParaRPr kumimoji="0" lang="en-US" sz="3700" b="0" i="0" u="none" strike="noStrike" cap="none" spc="37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venir Next Condensed"/>
              <a:ea typeface="Avenir Next Condensed"/>
              <a:cs typeface="Avenir Next Condensed"/>
              <a:sym typeface="Avenir Next Condensed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5056931" y="6636327"/>
            <a:ext cx="484925" cy="2334485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arrow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6" name="TextBox 25"/>
          <p:cNvSpPr txBox="1"/>
          <p:nvPr/>
        </p:nvSpPr>
        <p:spPr>
          <a:xfrm>
            <a:off x="5500252" y="4489433"/>
            <a:ext cx="4045527" cy="23648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6" tIns="71436" rIns="71436" bIns="71436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dirty="0" smtClean="0"/>
              <a:t>Prefrontal cortex og amygdala forbindes</a:t>
            </a:r>
            <a:endParaRPr kumimoji="0" lang="en-US" sz="3700" b="0" i="0" u="none" strike="noStrike" cap="none" spc="37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venir Next Condensed"/>
              <a:ea typeface="Avenir Next Condensed"/>
              <a:cs typeface="Avenir Next Condensed"/>
              <a:sym typeface="Avenir Next Condensed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 flipH="1">
            <a:off x="11347067" y="8520536"/>
            <a:ext cx="13854" cy="983673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2" name="TextBox 31"/>
          <p:cNvSpPr txBox="1"/>
          <p:nvPr/>
        </p:nvSpPr>
        <p:spPr>
          <a:xfrm>
            <a:off x="10779041" y="7608361"/>
            <a:ext cx="1814946" cy="88447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6" tIns="71436" rIns="71436" bIns="71436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dirty="0" smtClean="0"/>
              <a:t>10</a:t>
            </a:r>
            <a:r>
              <a:rPr kumimoji="0" lang="da-DK" sz="3700" b="0" i="0" u="none" strike="noStrike" cap="none" spc="37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venir Next Condensed"/>
                <a:ea typeface="Avenir Next Condensed"/>
                <a:cs typeface="Avenir Next Condensed"/>
                <a:sym typeface="Avenir Next Condensed"/>
              </a:rPr>
              <a:t> </a:t>
            </a:r>
            <a:r>
              <a:rPr kumimoji="0" lang="da-DK" sz="3700" b="0" i="0" u="none" strike="noStrike" cap="none" spc="37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venir Next Condensed"/>
                <a:ea typeface="Avenir Next Condensed"/>
                <a:cs typeface="Avenir Next Condensed"/>
                <a:sym typeface="Avenir Next Condensed"/>
              </a:rPr>
              <a:t>år</a:t>
            </a:r>
            <a:endParaRPr kumimoji="0" lang="en-US" sz="3700" b="0" i="0" u="none" strike="noStrike" cap="none" spc="37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venir Next Condensed"/>
              <a:ea typeface="Avenir Next Condensed"/>
              <a:cs typeface="Avenir Next Condensed"/>
              <a:sym typeface="Avenir Next Condensed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396006" y="4337584"/>
            <a:ext cx="3338946" cy="23648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6" tIns="71436" rIns="71436" bIns="71436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dirty="0" smtClean="0"/>
              <a:t>Peak i hippocampus’ grå masse</a:t>
            </a:r>
            <a:endParaRPr kumimoji="0" lang="en-US" sz="3700" b="0" i="0" u="none" strike="noStrike" cap="none" spc="37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venir Next Condensed"/>
              <a:ea typeface="Avenir Next Condensed"/>
              <a:cs typeface="Avenir Next Condensed"/>
              <a:sym typeface="Avenir Next Condensed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H="1">
            <a:off x="12109062" y="6563083"/>
            <a:ext cx="484925" cy="2334485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arrow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5" name="TextBox 34"/>
          <p:cNvSpPr txBox="1"/>
          <p:nvPr/>
        </p:nvSpPr>
        <p:spPr>
          <a:xfrm>
            <a:off x="14145529" y="4368434"/>
            <a:ext cx="4045527" cy="310507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6" tIns="71436" rIns="71436" bIns="71436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dirty="0" smtClean="0"/>
              <a:t>Peak i amygdalas grå masse/ amygdala skifter funktion</a:t>
            </a:r>
            <a:endParaRPr kumimoji="0" lang="en-US" sz="3700" b="0" i="0" u="none" strike="noStrike" cap="none" spc="37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venir Next Condensed"/>
              <a:ea typeface="Avenir Next Condensed"/>
              <a:cs typeface="Avenir Next Condensed"/>
              <a:sym typeface="Avenir Next Condensed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 flipH="1">
            <a:off x="13903065" y="7730325"/>
            <a:ext cx="242464" cy="1167242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arrow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68363458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0" grpId="0"/>
      <p:bldP spid="29" grpId="0"/>
      <p:bldP spid="26" grpId="0"/>
      <p:bldP spid="33" grpId="0"/>
      <p:bldP spid="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/>
          </p:cNvSpPr>
          <p:nvPr>
            <p:ph type="ctrTitle"/>
          </p:nvPr>
        </p:nvSpPr>
        <p:spPr>
          <a:xfrm>
            <a:off x="1273544" y="1224359"/>
            <a:ext cx="12502782" cy="1400500"/>
          </a:xfrm>
          <a:prstGeom prst="rect">
            <a:avLst/>
          </a:prstGeom>
        </p:spPr>
        <p:txBody>
          <a:bodyPr>
            <a:normAutofit/>
          </a:bodyPr>
          <a:lstStyle/>
          <a:p>
            <a:pPr hangingPunct="1"/>
            <a:r>
              <a:rPr lang="da-DK" dirty="0" smtClean="0"/>
              <a:t>Hjernens udvikling</a:t>
            </a:r>
            <a:endParaRPr lang="en-US" dirty="0"/>
          </a:p>
        </p:txBody>
      </p:sp>
      <p:sp>
        <p:nvSpPr>
          <p:cNvPr id="11" name="Shape 144"/>
          <p:cNvSpPr/>
          <p:nvPr/>
        </p:nvSpPr>
        <p:spPr>
          <a:xfrm>
            <a:off x="1385797" y="2308420"/>
            <a:ext cx="3255652" cy="0"/>
          </a:xfrm>
          <a:prstGeom prst="line">
            <a:avLst/>
          </a:prstGeom>
          <a:ln w="88900">
            <a:solidFill>
              <a:srgbClr val="F89833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0" name="Shape 144"/>
          <p:cNvSpPr/>
          <p:nvPr/>
        </p:nvSpPr>
        <p:spPr>
          <a:xfrm>
            <a:off x="1385795" y="2308420"/>
            <a:ext cx="10274385" cy="0"/>
          </a:xfrm>
          <a:prstGeom prst="line">
            <a:avLst/>
          </a:prstGeom>
          <a:ln w="88900">
            <a:solidFill>
              <a:srgbClr val="F89833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5" name="Shape 219"/>
          <p:cNvSpPr/>
          <p:nvPr/>
        </p:nvSpPr>
        <p:spPr>
          <a:xfrm>
            <a:off x="1319924" y="3394800"/>
            <a:ext cx="10340256" cy="764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6" tIns="71436" rIns="71436" bIns="71436">
            <a:spAutoFit/>
          </a:bodyPr>
          <a:lstStyle>
            <a:lvl1pPr>
              <a:lnSpc>
                <a:spcPct val="120000"/>
              </a:lnSpc>
              <a:defRPr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14</a:t>
            </a:fld>
            <a:endParaRPr lang="uk-UA" dirty="0"/>
          </a:p>
        </p:txBody>
      </p:sp>
      <p:sp>
        <p:nvSpPr>
          <p:cNvPr id="4" name="AutoShape 2" descr="Billedresultat for grooming licking rat pup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https://etec512cognitiveneuroscience.files.wordpress.com/2012/11/human-brain-development-cha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089" y="2945871"/>
            <a:ext cx="8978170" cy="6891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397345" y="4061726"/>
            <a:ext cx="6747164" cy="23648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6" tIns="71436" rIns="71436" bIns="71436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dirty="0" smtClean="0"/>
              <a:t>Forskellige færdigheder påvirkes på forskellige tidspunkter</a:t>
            </a:r>
            <a:endParaRPr kumimoji="0" lang="en-US" sz="3700" b="0" i="0" u="none" strike="noStrike" cap="none" spc="37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venir Next Condensed"/>
              <a:ea typeface="Avenir Next Condensed"/>
              <a:cs typeface="Avenir Next Condensed"/>
              <a:sym typeface="Avenir Next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26977429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/>
          </p:cNvSpPr>
          <p:nvPr>
            <p:ph type="ctrTitle"/>
          </p:nvPr>
        </p:nvSpPr>
        <p:spPr>
          <a:xfrm>
            <a:off x="1273544" y="1224359"/>
            <a:ext cx="12502782" cy="1400500"/>
          </a:xfrm>
          <a:prstGeom prst="rect">
            <a:avLst/>
          </a:prstGeom>
        </p:spPr>
        <p:txBody>
          <a:bodyPr>
            <a:normAutofit/>
          </a:bodyPr>
          <a:lstStyle/>
          <a:p>
            <a:pPr hangingPunct="1"/>
            <a:r>
              <a:rPr lang="en-US" dirty="0" err="1" smtClean="0"/>
              <a:t>Hjernens</a:t>
            </a:r>
            <a:r>
              <a:rPr lang="en-US" dirty="0" smtClean="0"/>
              <a:t> </a:t>
            </a:r>
            <a:r>
              <a:rPr lang="en-US" dirty="0" err="1" smtClean="0"/>
              <a:t>udvikling</a:t>
            </a:r>
            <a:endParaRPr lang="en-US" dirty="0"/>
          </a:p>
        </p:txBody>
      </p:sp>
      <p:sp>
        <p:nvSpPr>
          <p:cNvPr id="11" name="Shape 144"/>
          <p:cNvSpPr/>
          <p:nvPr/>
        </p:nvSpPr>
        <p:spPr>
          <a:xfrm>
            <a:off x="1385797" y="2308420"/>
            <a:ext cx="3255652" cy="0"/>
          </a:xfrm>
          <a:prstGeom prst="line">
            <a:avLst/>
          </a:prstGeom>
          <a:ln w="88900">
            <a:solidFill>
              <a:srgbClr val="F89833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0" name="Shape 144"/>
          <p:cNvSpPr/>
          <p:nvPr/>
        </p:nvSpPr>
        <p:spPr>
          <a:xfrm>
            <a:off x="1385795" y="2308420"/>
            <a:ext cx="10274385" cy="0"/>
          </a:xfrm>
          <a:prstGeom prst="line">
            <a:avLst/>
          </a:prstGeom>
          <a:ln w="88900">
            <a:solidFill>
              <a:srgbClr val="F89833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5" name="Shape 219"/>
          <p:cNvSpPr/>
          <p:nvPr/>
        </p:nvSpPr>
        <p:spPr>
          <a:xfrm>
            <a:off x="1319924" y="3394800"/>
            <a:ext cx="10340256" cy="764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6" tIns="71436" rIns="71436" bIns="71436">
            <a:spAutoFit/>
          </a:bodyPr>
          <a:lstStyle>
            <a:lvl1pPr>
              <a:lnSpc>
                <a:spcPct val="120000"/>
              </a:lnSpc>
              <a:defRPr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15</a:t>
            </a:fld>
            <a:endParaRPr lang="uk-UA" dirty="0"/>
          </a:p>
        </p:txBody>
      </p:sp>
      <p:sp>
        <p:nvSpPr>
          <p:cNvPr id="4" name="AutoShape 2" descr="Billedresultat for grooming licking rat pup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1967345" y="4511786"/>
            <a:ext cx="17138073" cy="23648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6" tIns="71436" rIns="71436" bIns="71436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a-DK" sz="3700" b="0" i="0" u="none" strike="noStrike" cap="none" spc="37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Avenir Next Condensed"/>
              <a:ea typeface="Avenir Next Condensed"/>
              <a:cs typeface="Avenir Next Condensed"/>
              <a:sym typeface="Avenir Next Condensed"/>
            </a:endParaRPr>
          </a:p>
          <a:p>
            <a:pPr marL="0" marR="0" indent="0" algn="l" defTabSz="457200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da-DK" dirty="0"/>
          </a:p>
          <a:p>
            <a:pPr marL="0" marR="0" indent="0" algn="l" defTabSz="457200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a-DK" sz="3700" b="0" i="0" u="none" strike="noStrike" cap="none" spc="37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venir Next Condensed"/>
                <a:ea typeface="Avenir Next Condensed"/>
                <a:cs typeface="Avenir Next Condensed"/>
                <a:sym typeface="Avenir Next Condensed"/>
              </a:rPr>
              <a:t>								Normal vs. </a:t>
            </a:r>
            <a:r>
              <a:rPr lang="da-DK" dirty="0"/>
              <a:t>a</a:t>
            </a:r>
            <a:r>
              <a:rPr kumimoji="0" lang="da-DK" sz="3700" b="0" i="0" u="none" strike="noStrike" cap="none" spc="37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venir Next Condensed"/>
                <a:ea typeface="Avenir Next Condensed"/>
                <a:cs typeface="Avenir Next Condensed"/>
                <a:sym typeface="Avenir Next Condensed"/>
              </a:rPr>
              <a:t>normal</a:t>
            </a:r>
            <a:r>
              <a:rPr kumimoji="0" lang="da-DK" sz="3700" b="0" i="0" u="none" strike="noStrike" cap="none" spc="37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venir Next Condensed"/>
                <a:ea typeface="Avenir Next Condensed"/>
                <a:cs typeface="Avenir Next Condensed"/>
                <a:sym typeface="Avenir Next Condensed"/>
              </a:rPr>
              <a:t> udvikling?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511806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/>
          </p:cNvSpPr>
          <p:nvPr>
            <p:ph type="ctrTitle"/>
          </p:nvPr>
        </p:nvSpPr>
        <p:spPr>
          <a:xfrm>
            <a:off x="1273544" y="1224359"/>
            <a:ext cx="12502782" cy="1400500"/>
          </a:xfrm>
          <a:prstGeom prst="rect">
            <a:avLst/>
          </a:prstGeom>
        </p:spPr>
        <p:txBody>
          <a:bodyPr>
            <a:normAutofit/>
          </a:bodyPr>
          <a:lstStyle/>
          <a:p>
            <a:pPr hangingPunct="1"/>
            <a:r>
              <a:rPr lang="en-US" dirty="0" err="1" smtClean="0"/>
              <a:t>Toxisk</a:t>
            </a:r>
            <a:r>
              <a:rPr lang="en-US" dirty="0" smtClean="0"/>
              <a:t> stress</a:t>
            </a:r>
            <a:endParaRPr lang="en-US" dirty="0"/>
          </a:p>
        </p:txBody>
      </p:sp>
      <p:sp>
        <p:nvSpPr>
          <p:cNvPr id="11" name="Shape 144"/>
          <p:cNvSpPr/>
          <p:nvPr/>
        </p:nvSpPr>
        <p:spPr>
          <a:xfrm>
            <a:off x="1385797" y="2308420"/>
            <a:ext cx="3255652" cy="0"/>
          </a:xfrm>
          <a:prstGeom prst="line">
            <a:avLst/>
          </a:prstGeom>
          <a:ln w="88900">
            <a:solidFill>
              <a:srgbClr val="F89833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0" name="Shape 144"/>
          <p:cNvSpPr/>
          <p:nvPr/>
        </p:nvSpPr>
        <p:spPr>
          <a:xfrm>
            <a:off x="1385796" y="2308420"/>
            <a:ext cx="7384132" cy="0"/>
          </a:xfrm>
          <a:prstGeom prst="line">
            <a:avLst/>
          </a:prstGeom>
          <a:ln w="88900">
            <a:solidFill>
              <a:srgbClr val="F89833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5" name="Shape 219"/>
          <p:cNvSpPr/>
          <p:nvPr/>
        </p:nvSpPr>
        <p:spPr>
          <a:xfrm>
            <a:off x="1319924" y="3394800"/>
            <a:ext cx="10340256" cy="764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6" tIns="71436" rIns="71436" bIns="71436">
            <a:spAutoFit/>
          </a:bodyPr>
          <a:lstStyle>
            <a:lvl1pPr>
              <a:lnSpc>
                <a:spcPct val="120000"/>
              </a:lnSpc>
              <a:defRPr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endParaRPr dirty="0"/>
          </a:p>
        </p:txBody>
      </p:sp>
      <p:graphicFrame>
        <p:nvGraphicFramePr>
          <p:cNvPr id="16" name="Chart 107"/>
          <p:cNvGraphicFramePr/>
          <p:nvPr>
            <p:extLst>
              <p:ext uri="{D42A27DB-BD31-4B8C-83A1-F6EECF244321}">
                <p14:modId xmlns:p14="http://schemas.microsoft.com/office/powerpoint/2010/main" val="532237006"/>
              </p:ext>
            </p:extLst>
          </p:nvPr>
        </p:nvGraphicFramePr>
        <p:xfrm>
          <a:off x="3463637" y="3139837"/>
          <a:ext cx="14990618" cy="80079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16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4745996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/>
          </p:cNvSpPr>
          <p:nvPr>
            <p:ph type="ctrTitle"/>
          </p:nvPr>
        </p:nvSpPr>
        <p:spPr>
          <a:xfrm>
            <a:off x="1273544" y="1224359"/>
            <a:ext cx="12502782" cy="1400500"/>
          </a:xfrm>
          <a:prstGeom prst="rect">
            <a:avLst/>
          </a:prstGeom>
        </p:spPr>
        <p:txBody>
          <a:bodyPr>
            <a:normAutofit/>
          </a:bodyPr>
          <a:lstStyle/>
          <a:p>
            <a:pPr hangingPunct="1"/>
            <a:r>
              <a:rPr lang="da-DK" dirty="0" smtClean="0"/>
              <a:t>Toxisk Stress</a:t>
            </a:r>
            <a:endParaRPr lang="en-US" dirty="0"/>
          </a:p>
        </p:txBody>
      </p:sp>
      <p:sp>
        <p:nvSpPr>
          <p:cNvPr id="11" name="Shape 144"/>
          <p:cNvSpPr/>
          <p:nvPr/>
        </p:nvSpPr>
        <p:spPr>
          <a:xfrm>
            <a:off x="1385797" y="2308420"/>
            <a:ext cx="3255652" cy="0"/>
          </a:xfrm>
          <a:prstGeom prst="line">
            <a:avLst/>
          </a:prstGeom>
          <a:ln w="88900">
            <a:solidFill>
              <a:srgbClr val="F89833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0" name="Shape 144"/>
          <p:cNvSpPr/>
          <p:nvPr/>
        </p:nvSpPr>
        <p:spPr>
          <a:xfrm>
            <a:off x="1385795" y="2308420"/>
            <a:ext cx="7245587" cy="0"/>
          </a:xfrm>
          <a:prstGeom prst="line">
            <a:avLst/>
          </a:prstGeom>
          <a:ln w="88900">
            <a:solidFill>
              <a:srgbClr val="F89833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5" name="Shape 219"/>
          <p:cNvSpPr/>
          <p:nvPr/>
        </p:nvSpPr>
        <p:spPr>
          <a:xfrm>
            <a:off x="1319924" y="3394800"/>
            <a:ext cx="10340256" cy="764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6" tIns="71436" rIns="71436" bIns="71436">
            <a:spAutoFit/>
          </a:bodyPr>
          <a:lstStyle>
            <a:lvl1pPr>
              <a:lnSpc>
                <a:spcPct val="120000"/>
              </a:lnSpc>
              <a:defRPr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17</a:t>
            </a:fld>
            <a:endParaRPr lang="uk-UA" dirty="0"/>
          </a:p>
        </p:txBody>
      </p:sp>
      <p:sp>
        <p:nvSpPr>
          <p:cNvPr id="4" name="AutoShape 2" descr="Billedresultat for grooming licking rat pup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0" name="Picture 2" descr="https://casaofsantacruz.files.wordpress.com/2014/09/toxic-stre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990" y="2801678"/>
            <a:ext cx="9717809" cy="6802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610922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/>
          </p:cNvSpPr>
          <p:nvPr>
            <p:ph type="ctrTitle"/>
          </p:nvPr>
        </p:nvSpPr>
        <p:spPr>
          <a:xfrm>
            <a:off x="1273544" y="1224359"/>
            <a:ext cx="12502782" cy="1400500"/>
          </a:xfrm>
          <a:prstGeom prst="rect">
            <a:avLst/>
          </a:prstGeom>
        </p:spPr>
        <p:txBody>
          <a:bodyPr>
            <a:normAutofit/>
          </a:bodyPr>
          <a:lstStyle/>
          <a:p>
            <a:pPr hangingPunct="1"/>
            <a:r>
              <a:rPr lang="en-US" dirty="0" err="1" smtClean="0"/>
              <a:t>Toxisk</a:t>
            </a:r>
            <a:r>
              <a:rPr lang="en-US" dirty="0" smtClean="0"/>
              <a:t> Stress</a:t>
            </a:r>
            <a:endParaRPr lang="en-US" dirty="0"/>
          </a:p>
        </p:txBody>
      </p:sp>
      <p:sp>
        <p:nvSpPr>
          <p:cNvPr id="11" name="Shape 144"/>
          <p:cNvSpPr/>
          <p:nvPr/>
        </p:nvSpPr>
        <p:spPr>
          <a:xfrm>
            <a:off x="1385797" y="2308420"/>
            <a:ext cx="3255652" cy="0"/>
          </a:xfrm>
          <a:prstGeom prst="line">
            <a:avLst/>
          </a:prstGeom>
          <a:ln w="88900">
            <a:solidFill>
              <a:srgbClr val="F89833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0" name="Shape 144"/>
          <p:cNvSpPr/>
          <p:nvPr/>
        </p:nvSpPr>
        <p:spPr>
          <a:xfrm>
            <a:off x="1385796" y="2308420"/>
            <a:ext cx="7287150" cy="0"/>
          </a:xfrm>
          <a:prstGeom prst="line">
            <a:avLst/>
          </a:prstGeom>
          <a:ln w="88900">
            <a:solidFill>
              <a:srgbClr val="F89833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5" name="Shape 219"/>
          <p:cNvSpPr/>
          <p:nvPr/>
        </p:nvSpPr>
        <p:spPr>
          <a:xfrm>
            <a:off x="1319924" y="3394800"/>
            <a:ext cx="10340256" cy="764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6" tIns="71436" rIns="71436" bIns="71436">
            <a:spAutoFit/>
          </a:bodyPr>
          <a:lstStyle>
            <a:lvl1pPr>
              <a:lnSpc>
                <a:spcPct val="120000"/>
              </a:lnSpc>
              <a:defRPr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18</a:t>
            </a:fld>
            <a:endParaRPr lang="uk-UA" dirty="0"/>
          </a:p>
        </p:txBody>
      </p:sp>
      <p:sp>
        <p:nvSpPr>
          <p:cNvPr id="4" name="AutoShape 2" descr="Billedresultat for grooming licking rat pup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898073" y="9130145"/>
            <a:ext cx="17373600" cy="0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arrow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Straight Connector 11"/>
          <p:cNvCxnSpPr/>
          <p:nvPr/>
        </p:nvCxnSpPr>
        <p:spPr>
          <a:xfrm flipH="1">
            <a:off x="3962362" y="8492836"/>
            <a:ext cx="13854" cy="983673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TextBox 12"/>
          <p:cNvSpPr txBox="1"/>
          <p:nvPr/>
        </p:nvSpPr>
        <p:spPr>
          <a:xfrm>
            <a:off x="3144946" y="7565693"/>
            <a:ext cx="1620982" cy="88447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6" tIns="71436" rIns="71436" bIns="71436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a-DK" sz="3700" b="0" i="0" u="none" strike="noStrike" cap="none" spc="37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venir Next Condensed"/>
                <a:ea typeface="Avenir Next Condensed"/>
                <a:cs typeface="Avenir Next Condensed"/>
                <a:sym typeface="Avenir Next Condensed"/>
              </a:rPr>
              <a:t>Fødsel</a:t>
            </a:r>
            <a:endParaRPr kumimoji="0" lang="en-US" sz="3700" b="0" i="0" u="none" strike="noStrike" cap="none" spc="37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venir Next Condensed"/>
              <a:ea typeface="Avenir Next Condensed"/>
              <a:cs typeface="Avenir Next Condensed"/>
              <a:sym typeface="Avenir Next Condensed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8371127" y="8492836"/>
            <a:ext cx="13855" cy="983673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7" name="TextBox 16"/>
          <p:cNvSpPr txBox="1"/>
          <p:nvPr/>
        </p:nvSpPr>
        <p:spPr>
          <a:xfrm>
            <a:off x="17678407" y="7608366"/>
            <a:ext cx="1814946" cy="88447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6" tIns="71436" rIns="71436" bIns="71436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a-DK" sz="3700" b="0" i="0" u="none" strike="noStrike" cap="none" spc="37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venir Next Condensed"/>
                <a:ea typeface="Avenir Next Condensed"/>
                <a:cs typeface="Avenir Next Condensed"/>
                <a:sym typeface="Avenir Next Condensed"/>
              </a:rPr>
              <a:t>21 år</a:t>
            </a:r>
            <a:endParaRPr kumimoji="0" lang="en-US" sz="3700" b="0" i="0" u="none" strike="noStrike" cap="none" spc="37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venir Next Condensed"/>
              <a:ea typeface="Avenir Next Condensed"/>
              <a:cs typeface="Avenir Next Condensed"/>
              <a:sym typeface="Avenir Next Condensed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6137592" y="8506686"/>
            <a:ext cx="13854" cy="983673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1" name="TextBox 20"/>
          <p:cNvSpPr txBox="1"/>
          <p:nvPr/>
        </p:nvSpPr>
        <p:spPr>
          <a:xfrm>
            <a:off x="5541856" y="7608366"/>
            <a:ext cx="1814946" cy="88447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6" tIns="71436" rIns="71436" bIns="71436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dirty="0"/>
              <a:t>3</a:t>
            </a:r>
            <a:r>
              <a:rPr kumimoji="0" lang="da-DK" sz="3700" b="0" i="0" u="none" strike="noStrike" cap="none" spc="37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venir Next Condensed"/>
                <a:ea typeface="Avenir Next Condensed"/>
                <a:cs typeface="Avenir Next Condensed"/>
                <a:sym typeface="Avenir Next Condensed"/>
              </a:rPr>
              <a:t> år</a:t>
            </a:r>
            <a:endParaRPr kumimoji="0" lang="en-US" sz="3700" b="0" i="0" u="none" strike="noStrike" cap="none" spc="37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venir Next Condensed"/>
              <a:ea typeface="Avenir Next Condensed"/>
              <a:cs typeface="Avenir Next Condensed"/>
              <a:sym typeface="Avenir Next Condensed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08256" y="7565688"/>
            <a:ext cx="1620982" cy="88447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6" tIns="71436" rIns="71436" bIns="71436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a-DK" sz="3700" b="0" i="0" u="none" strike="noStrike" cap="none" spc="37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venir Next Condensed"/>
                <a:ea typeface="Avenir Next Condensed"/>
                <a:cs typeface="Avenir Next Condensed"/>
                <a:sym typeface="Avenir Next Condensed"/>
              </a:rPr>
              <a:t>Undf.</a:t>
            </a:r>
            <a:endParaRPr kumimoji="0" lang="en-US" sz="3700" b="0" i="0" u="none" strike="noStrike" cap="none" spc="37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venir Next Condensed"/>
              <a:ea typeface="Avenir Next Condensed"/>
              <a:cs typeface="Avenir Next Condensed"/>
              <a:sym typeface="Avenir Next Condensed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1911817" y="8506686"/>
            <a:ext cx="13854" cy="983673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" name="Straight Arrow Connector 18"/>
          <p:cNvCxnSpPr/>
          <p:nvPr/>
        </p:nvCxnSpPr>
        <p:spPr>
          <a:xfrm flipH="1">
            <a:off x="2493818" y="6483927"/>
            <a:ext cx="235420" cy="2500745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arrow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4" name="TextBox 23"/>
          <p:cNvSpPr txBox="1"/>
          <p:nvPr/>
        </p:nvSpPr>
        <p:spPr>
          <a:xfrm>
            <a:off x="817642" y="4738536"/>
            <a:ext cx="2160861" cy="23648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6" tIns="71436" rIns="71436" bIns="71436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a-DK" sz="3700" b="0" i="0" u="none" strike="noStrike" cap="none" spc="37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venir Next Condensed"/>
                <a:ea typeface="Avenir Next Condensed"/>
                <a:cs typeface="Avenir Next Condensed"/>
                <a:sym typeface="Avenir Next Condensed"/>
              </a:rPr>
              <a:t>Hjerne-cellerne dannes</a:t>
            </a:r>
            <a:endParaRPr kumimoji="0" lang="en-US" sz="3700" b="0" i="0" u="none" strike="noStrike" cap="none" spc="37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venir Next Condensed"/>
              <a:ea typeface="Avenir Next Condensed"/>
              <a:cs typeface="Avenir Next Condensed"/>
              <a:sym typeface="Avenir Next Condensed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3013623" y="6483927"/>
            <a:ext cx="131323" cy="2500745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arrow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0" name="TextBox 29"/>
          <p:cNvSpPr txBox="1"/>
          <p:nvPr/>
        </p:nvSpPr>
        <p:spPr>
          <a:xfrm>
            <a:off x="3062147" y="4766241"/>
            <a:ext cx="2160861" cy="23648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6" tIns="71436" rIns="71436" bIns="71436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a-DK" sz="3700" b="0" i="0" u="none" strike="noStrike" cap="none" spc="37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venir Next Condensed"/>
                <a:ea typeface="Avenir Next Condensed"/>
                <a:cs typeface="Avenir Next Condensed"/>
                <a:sym typeface="Avenir Next Condensed"/>
              </a:rPr>
              <a:t>Hjerne-cellerne vandrer</a:t>
            </a:r>
            <a:endParaRPr kumimoji="0" lang="en-US" sz="3700" b="0" i="0" u="none" strike="noStrike" cap="none" spc="37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venir Next Condensed"/>
              <a:ea typeface="Avenir Next Condensed"/>
              <a:cs typeface="Avenir Next Condensed"/>
              <a:sym typeface="Avenir Next Condensed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H="1">
            <a:off x="4364238" y="4530436"/>
            <a:ext cx="401690" cy="4468086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arrow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9" name="TextBox 28"/>
          <p:cNvSpPr txBox="1"/>
          <p:nvPr/>
        </p:nvSpPr>
        <p:spPr>
          <a:xfrm>
            <a:off x="3477489" y="3113863"/>
            <a:ext cx="4045527" cy="16246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6" tIns="71436" rIns="71436" bIns="71436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dirty="0" smtClean="0"/>
              <a:t>Accelereret vækst af dendritter</a:t>
            </a:r>
            <a:endParaRPr kumimoji="0" lang="en-US" sz="3700" b="0" i="0" u="none" strike="noStrike" cap="none" spc="37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venir Next Condensed"/>
              <a:ea typeface="Avenir Next Condensed"/>
              <a:cs typeface="Avenir Next Condensed"/>
              <a:sym typeface="Avenir Next Condensed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5056931" y="6636327"/>
            <a:ext cx="484925" cy="2334485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arrow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6" name="TextBox 25"/>
          <p:cNvSpPr txBox="1"/>
          <p:nvPr/>
        </p:nvSpPr>
        <p:spPr>
          <a:xfrm>
            <a:off x="5500252" y="4489433"/>
            <a:ext cx="4045527" cy="23648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6" tIns="71436" rIns="71436" bIns="71436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dirty="0" smtClean="0"/>
              <a:t>Prefrontal cortex og amygdala forbindes</a:t>
            </a:r>
            <a:endParaRPr kumimoji="0" lang="en-US" sz="3700" b="0" i="0" u="none" strike="noStrike" cap="none" spc="37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venir Next Condensed"/>
              <a:ea typeface="Avenir Next Condensed"/>
              <a:cs typeface="Avenir Next Condensed"/>
              <a:sym typeface="Avenir Next Condensed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 flipH="1">
            <a:off x="11347067" y="8520536"/>
            <a:ext cx="13854" cy="983673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2" name="TextBox 31"/>
          <p:cNvSpPr txBox="1"/>
          <p:nvPr/>
        </p:nvSpPr>
        <p:spPr>
          <a:xfrm>
            <a:off x="10779041" y="7608361"/>
            <a:ext cx="1814946" cy="88447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6" tIns="71436" rIns="71436" bIns="71436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dirty="0" smtClean="0"/>
              <a:t>10</a:t>
            </a:r>
            <a:r>
              <a:rPr kumimoji="0" lang="da-DK" sz="3700" b="0" i="0" u="none" strike="noStrike" cap="none" spc="37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venir Next Condensed"/>
                <a:ea typeface="Avenir Next Condensed"/>
                <a:cs typeface="Avenir Next Condensed"/>
                <a:sym typeface="Avenir Next Condensed"/>
              </a:rPr>
              <a:t> </a:t>
            </a:r>
            <a:r>
              <a:rPr kumimoji="0" lang="da-DK" sz="3700" b="0" i="0" u="none" strike="noStrike" cap="none" spc="37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venir Next Condensed"/>
                <a:ea typeface="Avenir Next Condensed"/>
                <a:cs typeface="Avenir Next Condensed"/>
                <a:sym typeface="Avenir Next Condensed"/>
              </a:rPr>
              <a:t>år</a:t>
            </a:r>
            <a:endParaRPr kumimoji="0" lang="en-US" sz="3700" b="0" i="0" u="none" strike="noStrike" cap="none" spc="37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venir Next Condensed"/>
              <a:ea typeface="Avenir Next Condensed"/>
              <a:cs typeface="Avenir Next Condensed"/>
              <a:sym typeface="Avenir Next Condensed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396006" y="4337584"/>
            <a:ext cx="3338946" cy="23648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6" tIns="71436" rIns="71436" bIns="71436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dirty="0" smtClean="0"/>
              <a:t>Peak i hippocampus’ grå masse</a:t>
            </a:r>
            <a:endParaRPr kumimoji="0" lang="en-US" sz="3700" b="0" i="0" u="none" strike="noStrike" cap="none" spc="37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venir Next Condensed"/>
              <a:ea typeface="Avenir Next Condensed"/>
              <a:cs typeface="Avenir Next Condensed"/>
              <a:sym typeface="Avenir Next Condensed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H="1">
            <a:off x="12109062" y="6563083"/>
            <a:ext cx="484925" cy="2334485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arrow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5" name="TextBox 34"/>
          <p:cNvSpPr txBox="1"/>
          <p:nvPr/>
        </p:nvSpPr>
        <p:spPr>
          <a:xfrm>
            <a:off x="14145529" y="4368434"/>
            <a:ext cx="4045527" cy="310507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6" tIns="71436" rIns="71436" bIns="71436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dirty="0" smtClean="0"/>
              <a:t>Peak i amygdalas grå masse/ amygdala skifter funktion</a:t>
            </a:r>
            <a:endParaRPr kumimoji="0" lang="en-US" sz="3700" b="0" i="0" u="none" strike="noStrike" cap="none" spc="37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venir Next Condensed"/>
              <a:ea typeface="Avenir Next Condensed"/>
              <a:cs typeface="Avenir Next Condensed"/>
              <a:sym typeface="Avenir Next Condensed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 flipH="1">
            <a:off x="13903065" y="7730325"/>
            <a:ext cx="242464" cy="1167242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arrow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90121967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/>
          </p:cNvSpPr>
          <p:nvPr>
            <p:ph type="ctrTitle"/>
          </p:nvPr>
        </p:nvSpPr>
        <p:spPr>
          <a:xfrm>
            <a:off x="1273544" y="1224359"/>
            <a:ext cx="12502782" cy="1400500"/>
          </a:xfrm>
          <a:prstGeom prst="rect">
            <a:avLst/>
          </a:prstGeom>
        </p:spPr>
        <p:txBody>
          <a:bodyPr>
            <a:normAutofit/>
          </a:bodyPr>
          <a:lstStyle/>
          <a:p>
            <a:pPr hangingPunct="1"/>
            <a:r>
              <a:rPr lang="en-US" dirty="0" err="1" smtClean="0"/>
              <a:t>Toxisk</a:t>
            </a:r>
            <a:r>
              <a:rPr lang="en-US" dirty="0" smtClean="0"/>
              <a:t> Stress</a:t>
            </a:r>
            <a:endParaRPr lang="en-US" dirty="0"/>
          </a:p>
        </p:txBody>
      </p:sp>
      <p:sp>
        <p:nvSpPr>
          <p:cNvPr id="11" name="Shape 144"/>
          <p:cNvSpPr/>
          <p:nvPr/>
        </p:nvSpPr>
        <p:spPr>
          <a:xfrm>
            <a:off x="1385797" y="2308420"/>
            <a:ext cx="3255652" cy="0"/>
          </a:xfrm>
          <a:prstGeom prst="line">
            <a:avLst/>
          </a:prstGeom>
          <a:ln w="88900">
            <a:solidFill>
              <a:srgbClr val="F89833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0" name="Shape 144"/>
          <p:cNvSpPr/>
          <p:nvPr/>
        </p:nvSpPr>
        <p:spPr>
          <a:xfrm>
            <a:off x="1385795" y="2308420"/>
            <a:ext cx="7301005" cy="0"/>
          </a:xfrm>
          <a:prstGeom prst="line">
            <a:avLst/>
          </a:prstGeom>
          <a:ln w="88900">
            <a:solidFill>
              <a:srgbClr val="F89833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5" name="Shape 219"/>
          <p:cNvSpPr/>
          <p:nvPr/>
        </p:nvSpPr>
        <p:spPr>
          <a:xfrm>
            <a:off x="1319924" y="3394800"/>
            <a:ext cx="10340256" cy="764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6" tIns="71436" rIns="71436" bIns="71436">
            <a:spAutoFit/>
          </a:bodyPr>
          <a:lstStyle>
            <a:lvl1pPr>
              <a:lnSpc>
                <a:spcPct val="120000"/>
              </a:lnSpc>
              <a:defRPr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19</a:t>
            </a:fld>
            <a:endParaRPr lang="uk-UA" dirty="0"/>
          </a:p>
        </p:txBody>
      </p:sp>
      <p:sp>
        <p:nvSpPr>
          <p:cNvPr id="4" name="AutoShape 2" descr="Billedresultat for grooming licking rat pup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898073" y="9130145"/>
            <a:ext cx="17373600" cy="0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arrow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Straight Connector 11"/>
          <p:cNvCxnSpPr/>
          <p:nvPr/>
        </p:nvCxnSpPr>
        <p:spPr>
          <a:xfrm flipH="1">
            <a:off x="3962362" y="8492836"/>
            <a:ext cx="13854" cy="983673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TextBox 12"/>
          <p:cNvSpPr txBox="1"/>
          <p:nvPr/>
        </p:nvSpPr>
        <p:spPr>
          <a:xfrm>
            <a:off x="3144946" y="7565693"/>
            <a:ext cx="1620982" cy="88447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6" tIns="71436" rIns="71436" bIns="71436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a-DK" sz="3700" b="0" i="0" u="none" strike="noStrike" cap="none" spc="37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venir Next Condensed"/>
                <a:ea typeface="Avenir Next Condensed"/>
                <a:cs typeface="Avenir Next Condensed"/>
                <a:sym typeface="Avenir Next Condensed"/>
              </a:rPr>
              <a:t>Fødsel</a:t>
            </a:r>
            <a:endParaRPr kumimoji="0" lang="en-US" sz="3700" b="0" i="0" u="none" strike="noStrike" cap="none" spc="37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venir Next Condensed"/>
              <a:ea typeface="Avenir Next Condensed"/>
              <a:cs typeface="Avenir Next Condensed"/>
              <a:sym typeface="Avenir Next Condensed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8371127" y="8492836"/>
            <a:ext cx="13855" cy="983673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7" name="TextBox 16"/>
          <p:cNvSpPr txBox="1"/>
          <p:nvPr/>
        </p:nvSpPr>
        <p:spPr>
          <a:xfrm>
            <a:off x="17678407" y="7608366"/>
            <a:ext cx="1814946" cy="88447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6" tIns="71436" rIns="71436" bIns="71436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a-DK" sz="3700" b="0" i="0" u="none" strike="noStrike" cap="none" spc="37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venir Next Condensed"/>
                <a:ea typeface="Avenir Next Condensed"/>
                <a:cs typeface="Avenir Next Condensed"/>
                <a:sym typeface="Avenir Next Condensed"/>
              </a:rPr>
              <a:t>21 år</a:t>
            </a:r>
            <a:endParaRPr kumimoji="0" lang="en-US" sz="3700" b="0" i="0" u="none" strike="noStrike" cap="none" spc="37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venir Next Condensed"/>
              <a:ea typeface="Avenir Next Condensed"/>
              <a:cs typeface="Avenir Next Condensed"/>
              <a:sym typeface="Avenir Next Condensed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6137592" y="8506686"/>
            <a:ext cx="13854" cy="983673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1" name="TextBox 20"/>
          <p:cNvSpPr txBox="1"/>
          <p:nvPr/>
        </p:nvSpPr>
        <p:spPr>
          <a:xfrm>
            <a:off x="5541856" y="7608366"/>
            <a:ext cx="1814946" cy="88447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6" tIns="71436" rIns="71436" bIns="71436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dirty="0"/>
              <a:t>3</a:t>
            </a:r>
            <a:r>
              <a:rPr kumimoji="0" lang="da-DK" sz="3700" b="0" i="0" u="none" strike="noStrike" cap="none" spc="37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venir Next Condensed"/>
                <a:ea typeface="Avenir Next Condensed"/>
                <a:cs typeface="Avenir Next Condensed"/>
                <a:sym typeface="Avenir Next Condensed"/>
              </a:rPr>
              <a:t> år</a:t>
            </a:r>
            <a:endParaRPr kumimoji="0" lang="en-US" sz="3700" b="0" i="0" u="none" strike="noStrike" cap="none" spc="37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venir Next Condensed"/>
              <a:ea typeface="Avenir Next Condensed"/>
              <a:cs typeface="Avenir Next Condensed"/>
              <a:sym typeface="Avenir Next Condensed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08256" y="7565688"/>
            <a:ext cx="1620982" cy="88447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6" tIns="71436" rIns="71436" bIns="71436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a-DK" sz="3700" b="0" i="0" u="none" strike="noStrike" cap="none" spc="37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venir Next Condensed"/>
                <a:ea typeface="Avenir Next Condensed"/>
                <a:cs typeface="Avenir Next Condensed"/>
                <a:sym typeface="Avenir Next Condensed"/>
              </a:rPr>
              <a:t>Undf.</a:t>
            </a:r>
            <a:endParaRPr kumimoji="0" lang="en-US" sz="3700" b="0" i="0" u="none" strike="noStrike" cap="none" spc="37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venir Next Condensed"/>
              <a:ea typeface="Avenir Next Condensed"/>
              <a:cs typeface="Avenir Next Condensed"/>
              <a:sym typeface="Avenir Next Condensed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1911817" y="8506686"/>
            <a:ext cx="13854" cy="983673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" name="Straight Arrow Connector 18"/>
          <p:cNvCxnSpPr/>
          <p:nvPr/>
        </p:nvCxnSpPr>
        <p:spPr>
          <a:xfrm flipH="1">
            <a:off x="2493818" y="6483927"/>
            <a:ext cx="235420" cy="2500745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arrow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4" name="TextBox 23"/>
          <p:cNvSpPr txBox="1"/>
          <p:nvPr/>
        </p:nvSpPr>
        <p:spPr>
          <a:xfrm>
            <a:off x="817642" y="4738536"/>
            <a:ext cx="2160861" cy="23648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6" tIns="71436" rIns="71436" bIns="71436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a-DK" sz="3700" b="0" i="0" u="none" strike="noStrike" cap="none" spc="37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venir Next Condensed"/>
                <a:ea typeface="Avenir Next Condensed"/>
                <a:cs typeface="Avenir Next Condensed"/>
                <a:sym typeface="Avenir Next Condensed"/>
              </a:rPr>
              <a:t>Far kommer i fængsel</a:t>
            </a:r>
            <a:endParaRPr kumimoji="0" lang="en-US" sz="3700" b="0" i="0" u="none" strike="noStrike" cap="none" spc="37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venir Next Condensed"/>
              <a:ea typeface="Avenir Next Condensed"/>
              <a:cs typeface="Avenir Next Condensed"/>
              <a:sym typeface="Avenir Next Condensed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H="1">
            <a:off x="4364238" y="4530436"/>
            <a:ext cx="401690" cy="4468086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arrow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9" name="TextBox 28"/>
          <p:cNvSpPr txBox="1"/>
          <p:nvPr/>
        </p:nvSpPr>
        <p:spPr>
          <a:xfrm>
            <a:off x="3477489" y="3113864"/>
            <a:ext cx="4045527" cy="16246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6" tIns="71436" rIns="71436" bIns="71436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dirty="0" smtClean="0"/>
              <a:t>Mor får fødselsdepression</a:t>
            </a:r>
            <a:endParaRPr kumimoji="0" lang="en-US" sz="3700" b="0" i="0" u="none" strike="noStrike" cap="none" spc="37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venir Next Condensed"/>
              <a:ea typeface="Avenir Next Condensed"/>
              <a:cs typeface="Avenir Next Condensed"/>
              <a:sym typeface="Avenir Next Condensed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5056931" y="6636327"/>
            <a:ext cx="484925" cy="2334485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arrow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6" name="TextBox 25"/>
          <p:cNvSpPr txBox="1"/>
          <p:nvPr/>
        </p:nvSpPr>
        <p:spPr>
          <a:xfrm>
            <a:off x="5500252" y="4859534"/>
            <a:ext cx="4045527" cy="16246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6" tIns="71436" rIns="71436" bIns="71436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dirty="0" smtClean="0"/>
              <a:t>Far og mor bliver skilt</a:t>
            </a:r>
            <a:endParaRPr kumimoji="0" lang="en-US" sz="3700" b="0" i="0" u="none" strike="noStrike" cap="none" spc="37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venir Next Condensed"/>
              <a:ea typeface="Avenir Next Condensed"/>
              <a:cs typeface="Avenir Next Condensed"/>
              <a:sym typeface="Avenir Next Condensed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 flipH="1">
            <a:off x="11347067" y="8520536"/>
            <a:ext cx="13854" cy="983673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2" name="TextBox 31"/>
          <p:cNvSpPr txBox="1"/>
          <p:nvPr/>
        </p:nvSpPr>
        <p:spPr>
          <a:xfrm>
            <a:off x="10779041" y="7608361"/>
            <a:ext cx="1814946" cy="88447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6" tIns="71436" rIns="71436" bIns="71436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dirty="0" smtClean="0"/>
              <a:t>10</a:t>
            </a:r>
            <a:r>
              <a:rPr kumimoji="0" lang="da-DK" sz="3700" b="0" i="0" u="none" strike="noStrike" cap="none" spc="37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venir Next Condensed"/>
                <a:ea typeface="Avenir Next Condensed"/>
                <a:cs typeface="Avenir Next Condensed"/>
                <a:sym typeface="Avenir Next Condensed"/>
              </a:rPr>
              <a:t> </a:t>
            </a:r>
            <a:r>
              <a:rPr kumimoji="0" lang="da-DK" sz="3700" b="0" i="0" u="none" strike="noStrike" cap="none" spc="37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venir Next Condensed"/>
                <a:ea typeface="Avenir Next Condensed"/>
                <a:cs typeface="Avenir Next Condensed"/>
                <a:sym typeface="Avenir Next Condensed"/>
              </a:rPr>
              <a:t>år</a:t>
            </a:r>
            <a:endParaRPr kumimoji="0" lang="en-US" sz="3700" b="0" i="0" u="none" strike="noStrike" cap="none" spc="37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venir Next Condensed"/>
              <a:ea typeface="Avenir Next Condensed"/>
              <a:cs typeface="Avenir Next Condensed"/>
              <a:sym typeface="Avenir Next Condensed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396006" y="3967483"/>
            <a:ext cx="3338946" cy="310507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6" tIns="71436" rIns="71436" bIns="71436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dirty="0" smtClean="0"/>
              <a:t>Barnet anbringes udenfor hjemmet</a:t>
            </a:r>
            <a:endParaRPr kumimoji="0" lang="en-US" sz="3700" b="0" i="0" u="none" strike="noStrike" cap="none" spc="37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venir Next Condensed"/>
              <a:ea typeface="Avenir Next Condensed"/>
              <a:cs typeface="Avenir Next Condensed"/>
              <a:sym typeface="Avenir Next Condensed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H="1">
            <a:off x="12109062" y="6563083"/>
            <a:ext cx="484925" cy="2334485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arrow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5" name="TextBox 34"/>
          <p:cNvSpPr txBox="1"/>
          <p:nvPr/>
        </p:nvSpPr>
        <p:spPr>
          <a:xfrm>
            <a:off x="13776326" y="6483927"/>
            <a:ext cx="4045527" cy="88447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6" tIns="71436" rIns="71436" bIns="71436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dirty="0" smtClean="0"/>
              <a:t>Far dør</a:t>
            </a:r>
            <a:endParaRPr kumimoji="0" lang="en-US" sz="3700" b="0" i="0" u="none" strike="noStrike" cap="none" spc="37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venir Next Condensed"/>
              <a:ea typeface="Avenir Next Condensed"/>
              <a:cs typeface="Avenir Next Condensed"/>
              <a:sym typeface="Avenir Next Condensed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 flipH="1">
            <a:off x="13903065" y="7730325"/>
            <a:ext cx="242464" cy="1167242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arrow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90121967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9" grpId="0"/>
      <p:bldP spid="26" grpId="0"/>
      <p:bldP spid="33" grpId="0"/>
      <p:bldP spid="3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/>
          </p:cNvSpPr>
          <p:nvPr>
            <p:ph type="ctrTitle"/>
          </p:nvPr>
        </p:nvSpPr>
        <p:spPr>
          <a:xfrm>
            <a:off x="2873089" y="5066796"/>
            <a:ext cx="19592055" cy="2928097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da-DK" dirty="0" smtClean="0"/>
              <a:t>Betydningen af alder når børn og unge udsættes for en social begivenhed</a:t>
            </a:r>
            <a:endParaRPr dirty="0"/>
          </a:p>
        </p:txBody>
      </p:sp>
      <p:sp>
        <p:nvSpPr>
          <p:cNvPr id="137" name="Shape 137"/>
          <p:cNvSpPr/>
          <p:nvPr/>
        </p:nvSpPr>
        <p:spPr>
          <a:xfrm>
            <a:off x="2980643" y="6150729"/>
            <a:ext cx="19193557" cy="1"/>
          </a:xfrm>
          <a:prstGeom prst="line">
            <a:avLst/>
          </a:prstGeom>
          <a:ln w="88900">
            <a:solidFill>
              <a:srgbClr val="F89833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38" name="Shape 138"/>
          <p:cNvSpPr/>
          <p:nvPr/>
        </p:nvSpPr>
        <p:spPr>
          <a:xfrm>
            <a:off x="2980642" y="7249952"/>
            <a:ext cx="16949122" cy="0"/>
          </a:xfrm>
          <a:prstGeom prst="line">
            <a:avLst/>
          </a:prstGeom>
          <a:ln w="88900">
            <a:solidFill>
              <a:srgbClr val="F89833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39" name="Shape 139"/>
          <p:cNvSpPr/>
          <p:nvPr/>
        </p:nvSpPr>
        <p:spPr>
          <a:xfrm>
            <a:off x="2872265" y="3047780"/>
            <a:ext cx="3659653" cy="11907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6" tIns="71436" rIns="71436" bIns="71436">
            <a:spAutoFit/>
          </a:bodyPr>
          <a:lstStyle/>
          <a:p>
            <a:pPr>
              <a:lnSpc>
                <a:spcPct val="100000"/>
              </a:lnSpc>
              <a:spcAft>
                <a:spcPts val="1200"/>
              </a:spcAft>
              <a:defRPr sz="2900" spc="0"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rPr lang="da-DK" dirty="0" smtClean="0"/>
              <a:t>13. Marts 2018</a:t>
            </a:r>
            <a:endParaRPr dirty="0"/>
          </a:p>
          <a:p>
            <a:pPr>
              <a:lnSpc>
                <a:spcPct val="100000"/>
              </a:lnSpc>
              <a:spcAft>
                <a:spcPts val="1200"/>
              </a:spcAft>
              <a:defRPr sz="2900" spc="0"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rPr lang="da-DK" dirty="0" smtClean="0"/>
              <a:t>Signe Hald Andersen</a:t>
            </a:r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2</a:t>
            </a:fld>
            <a:endParaRPr lang="uk-UA" dirty="0"/>
          </a:p>
        </p:txBody>
      </p:sp>
      <p:sp>
        <p:nvSpPr>
          <p:cNvPr id="7" name="Rectangle 6"/>
          <p:cNvSpPr/>
          <p:nvPr/>
        </p:nvSpPr>
        <p:spPr>
          <a:xfrm>
            <a:off x="1066800" y="12046226"/>
            <a:ext cx="3743739" cy="1384024"/>
          </a:xfrm>
          <a:prstGeom prst="rect">
            <a:avLst/>
          </a:prstGeom>
          <a:solidFill>
            <a:srgbClr val="EBEBEB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6" tIns="71436" rIns="71436" bIns="71436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700" b="0" i="0" u="none" strike="noStrike" cap="none" spc="37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venir Next Condensed"/>
              <a:ea typeface="Avenir Next Condensed"/>
              <a:cs typeface="Avenir Next Condensed"/>
              <a:sym typeface="Avenir Next Condensed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7949" y="12323134"/>
            <a:ext cx="1981177" cy="106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60121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/>
          </p:cNvSpPr>
          <p:nvPr>
            <p:ph type="ctrTitle"/>
          </p:nvPr>
        </p:nvSpPr>
        <p:spPr>
          <a:xfrm>
            <a:off x="1273544" y="1224359"/>
            <a:ext cx="12502782" cy="1400500"/>
          </a:xfrm>
          <a:prstGeom prst="rect">
            <a:avLst/>
          </a:prstGeom>
        </p:spPr>
        <p:txBody>
          <a:bodyPr>
            <a:normAutofit/>
          </a:bodyPr>
          <a:lstStyle/>
          <a:p>
            <a:pPr hangingPunct="1"/>
            <a:r>
              <a:rPr lang="en-US" dirty="0" err="1" smtClean="0"/>
              <a:t>Toxisk</a:t>
            </a:r>
            <a:r>
              <a:rPr lang="en-US" dirty="0" smtClean="0"/>
              <a:t> Stress</a:t>
            </a:r>
            <a:endParaRPr lang="en-US" dirty="0"/>
          </a:p>
        </p:txBody>
      </p:sp>
      <p:sp>
        <p:nvSpPr>
          <p:cNvPr id="11" name="Shape 144"/>
          <p:cNvSpPr/>
          <p:nvPr/>
        </p:nvSpPr>
        <p:spPr>
          <a:xfrm>
            <a:off x="1385797" y="2308420"/>
            <a:ext cx="3255652" cy="0"/>
          </a:xfrm>
          <a:prstGeom prst="line">
            <a:avLst/>
          </a:prstGeom>
          <a:ln w="88900">
            <a:solidFill>
              <a:srgbClr val="F89833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0" name="Shape 144"/>
          <p:cNvSpPr/>
          <p:nvPr/>
        </p:nvSpPr>
        <p:spPr>
          <a:xfrm>
            <a:off x="1385795" y="2308420"/>
            <a:ext cx="7342569" cy="0"/>
          </a:xfrm>
          <a:prstGeom prst="line">
            <a:avLst/>
          </a:prstGeom>
          <a:ln w="88900">
            <a:solidFill>
              <a:srgbClr val="F89833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5" name="Shape 219"/>
          <p:cNvSpPr/>
          <p:nvPr/>
        </p:nvSpPr>
        <p:spPr>
          <a:xfrm>
            <a:off x="1319924" y="3394800"/>
            <a:ext cx="10340256" cy="764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6" tIns="71436" rIns="71436" bIns="71436">
            <a:spAutoFit/>
          </a:bodyPr>
          <a:lstStyle>
            <a:lvl1pPr>
              <a:lnSpc>
                <a:spcPct val="120000"/>
              </a:lnSpc>
              <a:defRPr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20</a:t>
            </a:fld>
            <a:endParaRPr lang="uk-UA" dirty="0"/>
          </a:p>
        </p:txBody>
      </p:sp>
      <p:sp>
        <p:nvSpPr>
          <p:cNvPr id="4" name="AutoShape 2" descr="Billedresultat for grooming licking rat pup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1967345" y="3031382"/>
            <a:ext cx="17138073" cy="53256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6" tIns="71436" rIns="71436" bIns="71436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a-DK" sz="3700" b="0" i="0" u="none" strike="noStrike" cap="none" spc="37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venir Next Condensed"/>
                <a:ea typeface="Avenir Next Condensed"/>
                <a:cs typeface="Avenir Next Condensed"/>
                <a:sym typeface="Avenir Next Condensed"/>
              </a:rPr>
              <a:t>Hypoteser</a:t>
            </a:r>
            <a:endParaRPr kumimoji="0" lang="da-DK" sz="3700" b="0" i="0" u="none" strike="noStrike" cap="none" spc="37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Avenir Next Condensed"/>
              <a:ea typeface="Avenir Next Condensed"/>
              <a:cs typeface="Avenir Next Condensed"/>
              <a:sym typeface="Avenir Next Condensed"/>
            </a:endParaRPr>
          </a:p>
          <a:p>
            <a:pPr marL="0" marR="0" indent="0" algn="l" defTabSz="457200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da-DK" dirty="0"/>
          </a:p>
          <a:p>
            <a:pPr marL="571500" marR="0" indent="-571500" algn="l" defTabSz="457200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da-DK" dirty="0" smtClean="0"/>
              <a:t>Stress i den prenatale periode og i de første leveår påvirker alle områder af hjernen</a:t>
            </a:r>
          </a:p>
          <a:p>
            <a:pPr marL="571500" marR="0" indent="-571500" algn="l" defTabSz="457200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da-DK" dirty="0" smtClean="0"/>
              <a:t>Stress fra fødslen og til 11 års alderen påvirker de kognitive funktioner</a:t>
            </a:r>
          </a:p>
          <a:p>
            <a:pPr marL="571500" marR="0" indent="-571500" algn="l" defTabSz="457200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da-DK" dirty="0" smtClean="0"/>
              <a:t>Stress fra fødslen og til 14 års alderen påvirker de non-kognitive funktioner</a:t>
            </a:r>
          </a:p>
          <a:p>
            <a:pPr marL="571500" marR="0" indent="-571500" algn="l" defTabSz="457200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0756002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/>
          </p:cNvSpPr>
          <p:nvPr>
            <p:ph type="ctrTitle"/>
          </p:nvPr>
        </p:nvSpPr>
        <p:spPr>
          <a:xfrm>
            <a:off x="1273544" y="1224359"/>
            <a:ext cx="12502782" cy="1400500"/>
          </a:xfrm>
          <a:prstGeom prst="rect">
            <a:avLst/>
          </a:prstGeom>
        </p:spPr>
        <p:txBody>
          <a:bodyPr>
            <a:normAutofit/>
          </a:bodyPr>
          <a:lstStyle/>
          <a:p>
            <a:pPr hangingPunct="1"/>
            <a:r>
              <a:rPr lang="en-US" dirty="0" err="1" smtClean="0"/>
              <a:t>Toxisk</a:t>
            </a:r>
            <a:r>
              <a:rPr lang="en-US" dirty="0" smtClean="0"/>
              <a:t> Stress</a:t>
            </a:r>
            <a:endParaRPr lang="en-US" dirty="0"/>
          </a:p>
        </p:txBody>
      </p:sp>
      <p:sp>
        <p:nvSpPr>
          <p:cNvPr id="11" name="Shape 144"/>
          <p:cNvSpPr/>
          <p:nvPr/>
        </p:nvSpPr>
        <p:spPr>
          <a:xfrm>
            <a:off x="1385797" y="2308420"/>
            <a:ext cx="3255652" cy="0"/>
          </a:xfrm>
          <a:prstGeom prst="line">
            <a:avLst/>
          </a:prstGeom>
          <a:ln w="88900">
            <a:solidFill>
              <a:srgbClr val="F89833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0" name="Shape 144"/>
          <p:cNvSpPr/>
          <p:nvPr/>
        </p:nvSpPr>
        <p:spPr>
          <a:xfrm>
            <a:off x="1385795" y="2308420"/>
            <a:ext cx="7342569" cy="0"/>
          </a:xfrm>
          <a:prstGeom prst="line">
            <a:avLst/>
          </a:prstGeom>
          <a:ln w="88900">
            <a:solidFill>
              <a:srgbClr val="F89833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5" name="Shape 219"/>
          <p:cNvSpPr/>
          <p:nvPr/>
        </p:nvSpPr>
        <p:spPr>
          <a:xfrm>
            <a:off x="1319924" y="3394800"/>
            <a:ext cx="10340256" cy="764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6" tIns="71436" rIns="71436" bIns="71436">
            <a:spAutoFit/>
          </a:bodyPr>
          <a:lstStyle>
            <a:lvl1pPr>
              <a:lnSpc>
                <a:spcPct val="120000"/>
              </a:lnSpc>
              <a:defRPr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21</a:t>
            </a:fld>
            <a:endParaRPr lang="uk-UA" dirty="0"/>
          </a:p>
        </p:txBody>
      </p:sp>
      <p:sp>
        <p:nvSpPr>
          <p:cNvPr id="4" name="AutoShape 2" descr="Billedresultat for grooming licking rat pup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1967345" y="1921080"/>
            <a:ext cx="17138073" cy="754629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6" tIns="71436" rIns="71436" bIns="71436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a-DK" sz="3700" b="0" i="0" u="none" strike="noStrike" cap="none" spc="37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Avenir Next Condensed"/>
              <a:ea typeface="Avenir Next Condensed"/>
              <a:cs typeface="Avenir Next Condensed"/>
              <a:sym typeface="Avenir Next Condensed"/>
            </a:endParaRPr>
          </a:p>
          <a:p>
            <a:pPr marL="0" marR="0" indent="0" algn="l" defTabSz="457200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a-DK" sz="3700" b="0" i="0" u="none" strike="noStrike" cap="none" spc="37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venir Next Condensed"/>
                <a:ea typeface="Avenir Next Condensed"/>
                <a:cs typeface="Avenir Next Condensed"/>
                <a:sym typeface="Avenir Next Condensed"/>
              </a:rPr>
              <a:t>Hvad</a:t>
            </a:r>
            <a:r>
              <a:rPr kumimoji="0" lang="da-DK" sz="3700" b="0" i="0" u="none" strike="noStrike" cap="none" spc="37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venir Next Condensed"/>
                <a:ea typeface="Avenir Next Condensed"/>
                <a:cs typeface="Avenir Next Condensed"/>
                <a:sym typeface="Avenir Next Condensed"/>
              </a:rPr>
              <a:t> skaber toxisk stress?</a:t>
            </a:r>
            <a:endParaRPr kumimoji="0" lang="da-DK" sz="3700" b="0" i="0" u="none" strike="noStrike" cap="none" spc="37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Avenir Next Condensed"/>
              <a:ea typeface="Avenir Next Condensed"/>
              <a:cs typeface="Avenir Next Condensed"/>
              <a:sym typeface="Avenir Next Condensed"/>
            </a:endParaRPr>
          </a:p>
          <a:p>
            <a:pPr marL="0" marR="0" indent="0" algn="l" defTabSz="457200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da-DK" dirty="0"/>
          </a:p>
          <a:p>
            <a:pPr marL="571500" marR="0" indent="-571500" algn="l" defTabSz="457200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da-DK" dirty="0" smtClean="0"/>
              <a:t>Mors depression</a:t>
            </a:r>
          </a:p>
          <a:p>
            <a:pPr marL="571500" marR="0" indent="-571500" algn="l" defTabSz="457200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da-DK" dirty="0" smtClean="0"/>
              <a:t>Forældres skilsmisse</a:t>
            </a:r>
          </a:p>
          <a:p>
            <a:pPr marL="571500" marR="0" indent="-571500" algn="l" defTabSz="457200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da-DK" dirty="0" smtClean="0"/>
              <a:t>Fars fængsling</a:t>
            </a:r>
          </a:p>
          <a:p>
            <a:pPr marL="571500" marR="0" indent="-571500" algn="l" defTabSz="457200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da-DK" dirty="0" smtClean="0"/>
              <a:t>Anbringelse</a:t>
            </a:r>
          </a:p>
          <a:p>
            <a:pPr marL="571500" marR="0" indent="-571500" algn="l" defTabSz="457200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da-DK" dirty="0" smtClean="0"/>
              <a:t>Forældres død</a:t>
            </a:r>
          </a:p>
          <a:p>
            <a:pPr marL="571500" marR="0" indent="-571500" algn="l" defTabSz="457200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da-DK" dirty="0" smtClean="0"/>
              <a:t>Manglende materielle ressourcer i hjemmet (fars langvarige ledighed)</a:t>
            </a:r>
          </a:p>
          <a:p>
            <a:pPr marL="571500" marR="0" indent="-571500" algn="l" defTabSz="457200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0552922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/>
          </p:cNvSpPr>
          <p:nvPr>
            <p:ph type="ctrTitle"/>
          </p:nvPr>
        </p:nvSpPr>
        <p:spPr>
          <a:xfrm>
            <a:off x="1273544" y="1224359"/>
            <a:ext cx="12502782" cy="1400500"/>
          </a:xfrm>
          <a:prstGeom prst="rect">
            <a:avLst/>
          </a:prstGeom>
        </p:spPr>
        <p:txBody>
          <a:bodyPr>
            <a:normAutofit/>
          </a:bodyPr>
          <a:lstStyle/>
          <a:p>
            <a:pPr hangingPunct="1"/>
            <a:r>
              <a:rPr lang="en-US" dirty="0" err="1" smtClean="0"/>
              <a:t>Toxisk</a:t>
            </a:r>
            <a:r>
              <a:rPr lang="en-US" dirty="0" smtClean="0"/>
              <a:t> Stress</a:t>
            </a:r>
            <a:endParaRPr lang="en-US" dirty="0"/>
          </a:p>
        </p:txBody>
      </p:sp>
      <p:sp>
        <p:nvSpPr>
          <p:cNvPr id="11" name="Shape 144"/>
          <p:cNvSpPr/>
          <p:nvPr/>
        </p:nvSpPr>
        <p:spPr>
          <a:xfrm>
            <a:off x="1385797" y="2308420"/>
            <a:ext cx="3255652" cy="0"/>
          </a:xfrm>
          <a:prstGeom prst="line">
            <a:avLst/>
          </a:prstGeom>
          <a:ln w="88900">
            <a:solidFill>
              <a:srgbClr val="F89833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0" name="Shape 144"/>
          <p:cNvSpPr/>
          <p:nvPr/>
        </p:nvSpPr>
        <p:spPr>
          <a:xfrm>
            <a:off x="1385795" y="2308420"/>
            <a:ext cx="7342569" cy="0"/>
          </a:xfrm>
          <a:prstGeom prst="line">
            <a:avLst/>
          </a:prstGeom>
          <a:ln w="88900">
            <a:solidFill>
              <a:srgbClr val="F89833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5" name="Shape 219"/>
          <p:cNvSpPr/>
          <p:nvPr/>
        </p:nvSpPr>
        <p:spPr>
          <a:xfrm>
            <a:off x="1319924" y="3394800"/>
            <a:ext cx="10340256" cy="764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6" tIns="71436" rIns="71436" bIns="71436">
            <a:spAutoFit/>
          </a:bodyPr>
          <a:lstStyle>
            <a:lvl1pPr>
              <a:lnSpc>
                <a:spcPct val="120000"/>
              </a:lnSpc>
              <a:defRPr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22</a:t>
            </a:fld>
            <a:endParaRPr lang="uk-UA" dirty="0"/>
          </a:p>
        </p:txBody>
      </p:sp>
      <p:sp>
        <p:nvSpPr>
          <p:cNvPr id="4" name="AutoShape 2" descr="Billedresultat for grooming licking rat pup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1967345" y="1921082"/>
            <a:ext cx="17138073" cy="754629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6" tIns="71436" rIns="71436" bIns="71436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a-DK" sz="3700" b="0" i="0" u="none" strike="noStrike" cap="none" spc="37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Avenir Next Condensed"/>
              <a:ea typeface="Avenir Next Condensed"/>
              <a:cs typeface="Avenir Next Condensed"/>
              <a:sym typeface="Avenir Next Condensed"/>
            </a:endParaRPr>
          </a:p>
          <a:p>
            <a:pPr marL="0" marR="0" indent="0" algn="l" defTabSz="457200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a-DK" sz="3700" b="0" i="0" u="none" strike="noStrike" cap="none" spc="37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venir Next Condensed"/>
                <a:ea typeface="Avenir Next Condensed"/>
                <a:cs typeface="Avenir Next Condensed"/>
                <a:sym typeface="Avenir Next Condensed"/>
              </a:rPr>
              <a:t>Udfaldsvariabler i analysen</a:t>
            </a:r>
            <a:endParaRPr kumimoji="0" lang="da-DK" sz="3700" b="0" i="0" u="none" strike="noStrike" cap="none" spc="37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Avenir Next Condensed"/>
              <a:ea typeface="Avenir Next Condensed"/>
              <a:cs typeface="Avenir Next Condensed"/>
              <a:sym typeface="Avenir Next Condensed"/>
            </a:endParaRPr>
          </a:p>
          <a:p>
            <a:pPr marL="0" marR="0" indent="0" algn="l" defTabSz="457200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da-DK" dirty="0"/>
          </a:p>
          <a:p>
            <a:pPr marL="571500" marR="0" indent="-571500" algn="l" defTabSz="457200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da-DK" dirty="0" smtClean="0"/>
              <a:t>Udsat ung</a:t>
            </a:r>
          </a:p>
          <a:p>
            <a:pPr marL="571500" marR="0" indent="-571500" algn="l" defTabSz="457200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da-DK" dirty="0" smtClean="0"/>
              <a:t>Psykiatrisk indlæggelse</a:t>
            </a:r>
            <a:endParaRPr lang="da-DK" dirty="0" smtClean="0"/>
          </a:p>
          <a:p>
            <a:pPr marL="571500" marR="0" indent="-571500" algn="l" defTabSz="457200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da-DK" dirty="0" smtClean="0"/>
              <a:t>Indikationer på stofmisbrug</a:t>
            </a:r>
          </a:p>
          <a:p>
            <a:pPr marL="571500" marR="0" indent="-571500" algn="l" defTabSz="457200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da-DK" dirty="0" smtClean="0"/>
              <a:t>Dumper folkeskolens matematiktest</a:t>
            </a:r>
          </a:p>
          <a:p>
            <a:pPr marL="571500" marR="0" indent="-571500" algn="l" defTabSz="457200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da-DK" dirty="0" smtClean="0"/>
              <a:t>Dumper folkeskolens dansktest</a:t>
            </a:r>
          </a:p>
          <a:p>
            <a:pPr marL="571500" indent="-571500">
              <a:buFontTx/>
              <a:buChar char="-"/>
            </a:pPr>
            <a:r>
              <a:rPr lang="da-DK" dirty="0"/>
              <a:t>Fængselsdom for kriminalitet</a:t>
            </a:r>
            <a:endParaRPr lang="da-DK" dirty="0" smtClean="0"/>
          </a:p>
          <a:p>
            <a:pPr marL="571500" marR="0" indent="-571500" algn="l" defTabSz="457200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endParaRPr lang="da-DK" dirty="0"/>
          </a:p>
        </p:txBody>
      </p:sp>
      <p:sp>
        <p:nvSpPr>
          <p:cNvPr id="2" name="Right Brace 1"/>
          <p:cNvSpPr/>
          <p:nvPr/>
        </p:nvSpPr>
        <p:spPr>
          <a:xfrm>
            <a:off x="9476509" y="4159493"/>
            <a:ext cx="512618" cy="2047343"/>
          </a:xfrm>
          <a:prstGeom prst="rightBrac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95709" y="4732443"/>
            <a:ext cx="5486400" cy="88447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6" tIns="71436" rIns="71436" bIns="71436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a-DK" sz="3700" b="0" i="0" u="none" strike="noStrike" cap="none" spc="37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venir Next Condensed"/>
                <a:ea typeface="Avenir Next Condensed"/>
                <a:cs typeface="Avenir Next Condensed"/>
                <a:sym typeface="Avenir Next Condensed"/>
              </a:rPr>
              <a:t>Overordnet funktionalitet</a:t>
            </a:r>
            <a:endParaRPr kumimoji="0" lang="en-US" sz="3700" b="0" i="0" u="none" strike="noStrike" cap="none" spc="37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venir Next Condensed"/>
              <a:ea typeface="Avenir Next Condensed"/>
              <a:cs typeface="Avenir Next Condensed"/>
              <a:sym typeface="Avenir Next Condensed"/>
            </a:endParaRPr>
          </a:p>
        </p:txBody>
      </p:sp>
      <p:sp>
        <p:nvSpPr>
          <p:cNvPr id="5" name="Right Brace 4"/>
          <p:cNvSpPr/>
          <p:nvPr/>
        </p:nvSpPr>
        <p:spPr>
          <a:xfrm>
            <a:off x="10536381" y="6622473"/>
            <a:ext cx="491837" cy="1011382"/>
          </a:xfrm>
          <a:prstGeom prst="rightBrac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02291" y="6692848"/>
            <a:ext cx="5223164" cy="88447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6" tIns="71436" rIns="71436" bIns="71436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a-DK" sz="3700" b="0" i="0" u="none" strike="noStrike" cap="none" spc="37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venir Next Condensed"/>
                <a:ea typeface="Avenir Next Condensed"/>
                <a:cs typeface="Avenir Next Condensed"/>
                <a:sym typeface="Avenir Next Condensed"/>
              </a:rPr>
              <a:t>Kognitive færdigheder</a:t>
            </a:r>
            <a:endParaRPr kumimoji="0" lang="en-US" sz="3700" b="0" i="0" u="none" strike="noStrike" cap="none" spc="37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venir Next Condensed"/>
              <a:ea typeface="Avenir Next Condensed"/>
              <a:cs typeface="Avenir Next Condensed"/>
              <a:sym typeface="Avenir Next Condensed"/>
            </a:endParaRPr>
          </a:p>
        </p:txBody>
      </p:sp>
      <p:sp>
        <p:nvSpPr>
          <p:cNvPr id="8" name="Right Brace 7"/>
          <p:cNvSpPr/>
          <p:nvPr/>
        </p:nvSpPr>
        <p:spPr>
          <a:xfrm>
            <a:off x="9088582" y="8035636"/>
            <a:ext cx="290945" cy="415637"/>
          </a:xfrm>
          <a:prstGeom prst="rightBrac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698121" y="7815098"/>
            <a:ext cx="6483988" cy="88447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6" tIns="71436" rIns="71436" bIns="71436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dirty="0" smtClean="0"/>
              <a:t>Non-k</a:t>
            </a:r>
            <a:r>
              <a:rPr kumimoji="0" lang="da-DK" sz="3700" b="0" i="0" u="none" strike="noStrike" cap="none" spc="37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venir Next Condensed"/>
                <a:ea typeface="Avenir Next Condensed"/>
                <a:cs typeface="Avenir Next Condensed"/>
                <a:sym typeface="Avenir Next Condensed"/>
              </a:rPr>
              <a:t>ognitive færdigheder</a:t>
            </a:r>
            <a:endParaRPr kumimoji="0" lang="en-US" sz="3700" b="0" i="0" u="none" strike="noStrike" cap="none" spc="37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venir Next Condensed"/>
              <a:ea typeface="Avenir Next Condensed"/>
              <a:cs typeface="Avenir Next Condensed"/>
              <a:sym typeface="Avenir Next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95050988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 animBg="1"/>
      <p:bldP spid="6" grpId="0"/>
      <p:bldP spid="8" grpId="0" animBg="1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/>
          </p:cNvSpPr>
          <p:nvPr>
            <p:ph type="ctrTitle"/>
          </p:nvPr>
        </p:nvSpPr>
        <p:spPr>
          <a:xfrm>
            <a:off x="1273544" y="1224359"/>
            <a:ext cx="12502782" cy="1400500"/>
          </a:xfrm>
          <a:prstGeom prst="rect">
            <a:avLst/>
          </a:prstGeom>
        </p:spPr>
        <p:txBody>
          <a:bodyPr>
            <a:normAutofit/>
          </a:bodyPr>
          <a:lstStyle/>
          <a:p>
            <a:pPr hangingPunct="1"/>
            <a:r>
              <a:rPr lang="en-US" dirty="0" err="1" smtClean="0"/>
              <a:t>Toxisk</a:t>
            </a:r>
            <a:r>
              <a:rPr lang="en-US" dirty="0" smtClean="0"/>
              <a:t> Stress</a:t>
            </a:r>
            <a:endParaRPr lang="en-US" dirty="0"/>
          </a:p>
        </p:txBody>
      </p:sp>
      <p:sp>
        <p:nvSpPr>
          <p:cNvPr id="11" name="Shape 144"/>
          <p:cNvSpPr/>
          <p:nvPr/>
        </p:nvSpPr>
        <p:spPr>
          <a:xfrm>
            <a:off x="1385797" y="2308420"/>
            <a:ext cx="3255652" cy="0"/>
          </a:xfrm>
          <a:prstGeom prst="line">
            <a:avLst/>
          </a:prstGeom>
          <a:ln w="88900">
            <a:solidFill>
              <a:srgbClr val="F89833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0" name="Shape 144"/>
          <p:cNvSpPr/>
          <p:nvPr/>
        </p:nvSpPr>
        <p:spPr>
          <a:xfrm>
            <a:off x="1385795" y="2308420"/>
            <a:ext cx="7342569" cy="0"/>
          </a:xfrm>
          <a:prstGeom prst="line">
            <a:avLst/>
          </a:prstGeom>
          <a:ln w="88900">
            <a:solidFill>
              <a:srgbClr val="F89833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5" name="Shape 219"/>
          <p:cNvSpPr/>
          <p:nvPr/>
        </p:nvSpPr>
        <p:spPr>
          <a:xfrm>
            <a:off x="1319924" y="3394800"/>
            <a:ext cx="10340256" cy="764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6" tIns="71436" rIns="71436" bIns="71436">
            <a:spAutoFit/>
          </a:bodyPr>
          <a:lstStyle>
            <a:lvl1pPr>
              <a:lnSpc>
                <a:spcPct val="120000"/>
              </a:lnSpc>
              <a:defRPr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23</a:t>
            </a:fld>
            <a:endParaRPr lang="uk-UA" dirty="0"/>
          </a:p>
        </p:txBody>
      </p:sp>
      <p:sp>
        <p:nvSpPr>
          <p:cNvPr id="4" name="AutoShape 2" descr="Billedresultat for grooming licking rat pup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1967345" y="4881891"/>
            <a:ext cx="17138073" cy="16246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6" tIns="71436" rIns="71436" bIns="71436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da-DK" dirty="0" smtClean="0"/>
          </a:p>
          <a:p>
            <a:pPr marL="571500" marR="0" indent="-571500" algn="l" defTabSz="457200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endParaRPr lang="da-DK" dirty="0"/>
          </a:p>
        </p:txBody>
      </p:sp>
      <p:graphicFrame>
        <p:nvGraphicFramePr>
          <p:cNvPr id="23" name="Diagram 1"/>
          <p:cNvGraphicFramePr/>
          <p:nvPr>
            <p:extLst>
              <p:ext uri="{D42A27DB-BD31-4B8C-83A1-F6EECF244321}">
                <p14:modId xmlns:p14="http://schemas.microsoft.com/office/powerpoint/2010/main" val="1262763616"/>
              </p:ext>
            </p:extLst>
          </p:nvPr>
        </p:nvGraphicFramePr>
        <p:xfrm>
          <a:off x="1282050" y="3144981"/>
          <a:ext cx="8887185" cy="61455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6" name="Diagram 53"/>
          <p:cNvGraphicFramePr/>
          <p:nvPr>
            <p:extLst>
              <p:ext uri="{D42A27DB-BD31-4B8C-83A1-F6EECF244321}">
                <p14:modId xmlns:p14="http://schemas.microsoft.com/office/powerpoint/2010/main" val="3136037488"/>
              </p:ext>
            </p:extLst>
          </p:nvPr>
        </p:nvGraphicFramePr>
        <p:xfrm>
          <a:off x="10864387" y="3144982"/>
          <a:ext cx="9792740" cy="6145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1385795" y="2518885"/>
            <a:ext cx="2812132" cy="88447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6" tIns="71436" rIns="71436" bIns="71436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a-DK" sz="3700" b="0" i="0" u="none" strike="noStrike" cap="none" spc="37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venir Next Condensed"/>
                <a:ea typeface="Avenir Next Condensed"/>
                <a:cs typeface="Avenir Next Condensed"/>
                <a:sym typeface="Avenir Next Condensed"/>
              </a:rPr>
              <a:t>Drenge</a:t>
            </a:r>
            <a:endParaRPr kumimoji="0" lang="en-US" sz="3700" b="0" i="0" u="none" strike="noStrike" cap="none" spc="37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venir Next Condensed"/>
              <a:ea typeface="Avenir Next Condensed"/>
              <a:cs typeface="Avenir Next Condensed"/>
              <a:sym typeface="Avenir Next Condensed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272252" y="2329735"/>
            <a:ext cx="2812132" cy="88447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6" tIns="71436" rIns="71436" bIns="71436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a-DK" sz="3700" b="0" i="0" u="none" strike="noStrike" cap="none" spc="37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venir Next Condensed"/>
                <a:ea typeface="Avenir Next Condensed"/>
                <a:cs typeface="Avenir Next Condensed"/>
                <a:sym typeface="Avenir Next Condensed"/>
              </a:rPr>
              <a:t>Piger </a:t>
            </a:r>
            <a:endParaRPr kumimoji="0" lang="en-US" sz="3700" b="0" i="0" u="none" strike="noStrike" cap="none" spc="37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venir Next Condensed"/>
              <a:ea typeface="Avenir Next Condensed"/>
              <a:cs typeface="Avenir Next Condensed"/>
              <a:sym typeface="Avenir Next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14217187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219"/>
          <p:cNvSpPr/>
          <p:nvPr/>
        </p:nvSpPr>
        <p:spPr>
          <a:xfrm>
            <a:off x="1319924" y="3394800"/>
            <a:ext cx="10340256" cy="764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6" tIns="71436" rIns="71436" bIns="71436">
            <a:spAutoFit/>
          </a:bodyPr>
          <a:lstStyle>
            <a:lvl1pPr>
              <a:lnSpc>
                <a:spcPct val="120000"/>
              </a:lnSpc>
              <a:defRPr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24</a:t>
            </a:fld>
            <a:endParaRPr lang="uk-UA" dirty="0"/>
          </a:p>
        </p:txBody>
      </p:sp>
      <p:sp>
        <p:nvSpPr>
          <p:cNvPr id="4" name="AutoShape 2" descr="Billedresultat for grooming licking rat pup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1967345" y="4451772"/>
            <a:ext cx="17138073" cy="24849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6" tIns="71436" rIns="71436" bIns="71436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a-DK" sz="8000" b="0" i="0" u="none" strike="noStrike" cap="none" spc="37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Avenir Next Condensed"/>
              </a:rPr>
              <a:t>RESULTATER</a:t>
            </a:r>
            <a:endParaRPr lang="da-DK" sz="8000" dirty="0" smtClean="0"/>
          </a:p>
          <a:p>
            <a:pPr marL="571500" marR="0" indent="-571500" algn="l" defTabSz="457200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2257185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/>
          </p:cNvSpPr>
          <p:nvPr>
            <p:ph type="ctrTitle"/>
          </p:nvPr>
        </p:nvSpPr>
        <p:spPr>
          <a:xfrm>
            <a:off x="1273543" y="1224359"/>
            <a:ext cx="21348437" cy="14005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hangingPunct="1"/>
            <a:r>
              <a:rPr lang="en-US" dirty="0" err="1" smtClean="0"/>
              <a:t>Toxisk</a:t>
            </a:r>
            <a:r>
              <a:rPr lang="en-US" dirty="0" smtClean="0"/>
              <a:t> Stress – </a:t>
            </a:r>
            <a:r>
              <a:rPr lang="en-US" dirty="0" err="1" smtClean="0"/>
              <a:t>overordnet</a:t>
            </a:r>
            <a:r>
              <a:rPr lang="en-US" dirty="0" smtClean="0"/>
              <a:t> </a:t>
            </a:r>
            <a:r>
              <a:rPr lang="en-US" dirty="0" err="1" smtClean="0"/>
              <a:t>funktionalitet</a:t>
            </a:r>
            <a:endParaRPr lang="en-US" dirty="0"/>
          </a:p>
        </p:txBody>
      </p:sp>
      <p:sp>
        <p:nvSpPr>
          <p:cNvPr id="11" name="Shape 144"/>
          <p:cNvSpPr/>
          <p:nvPr/>
        </p:nvSpPr>
        <p:spPr>
          <a:xfrm>
            <a:off x="1385797" y="2308420"/>
            <a:ext cx="3255652" cy="0"/>
          </a:xfrm>
          <a:prstGeom prst="line">
            <a:avLst/>
          </a:prstGeom>
          <a:ln w="88900">
            <a:solidFill>
              <a:srgbClr val="F89833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0" name="Shape 144"/>
          <p:cNvSpPr/>
          <p:nvPr/>
        </p:nvSpPr>
        <p:spPr>
          <a:xfrm>
            <a:off x="1385795" y="2308420"/>
            <a:ext cx="7342569" cy="0"/>
          </a:xfrm>
          <a:prstGeom prst="line">
            <a:avLst/>
          </a:prstGeom>
          <a:ln w="88900">
            <a:solidFill>
              <a:srgbClr val="F89833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5" name="Shape 219"/>
          <p:cNvSpPr/>
          <p:nvPr/>
        </p:nvSpPr>
        <p:spPr>
          <a:xfrm>
            <a:off x="1319924" y="3394800"/>
            <a:ext cx="10340256" cy="764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6" tIns="71436" rIns="71436" bIns="71436">
            <a:spAutoFit/>
          </a:bodyPr>
          <a:lstStyle>
            <a:lvl1pPr>
              <a:lnSpc>
                <a:spcPct val="120000"/>
              </a:lnSpc>
              <a:defRPr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25</a:t>
            </a:fld>
            <a:endParaRPr lang="uk-UA" dirty="0"/>
          </a:p>
        </p:txBody>
      </p:sp>
      <p:sp>
        <p:nvSpPr>
          <p:cNvPr id="4" name="AutoShape 2" descr="Billedresultat for grooming licking rat pup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1981200" y="4895746"/>
            <a:ext cx="17138073" cy="16246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6" tIns="71436" rIns="71436" bIns="71436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da-DK" dirty="0" smtClean="0"/>
          </a:p>
          <a:p>
            <a:pPr marL="571500" marR="0" indent="-571500" algn="l" defTabSz="457200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endParaRPr lang="da-DK" dirty="0"/>
          </a:p>
        </p:txBody>
      </p:sp>
      <p:pic>
        <p:nvPicPr>
          <p:cNvPr id="13" name="Billede 2" descr="C:\Users\sha\AppData\Local\Microsoft\Windows\Temporary Internet Files\Content.Outlook\UGBQTS8U\boys_udsat_yearly_ols_nl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242" y="2771970"/>
            <a:ext cx="8353339" cy="6122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Billede 3" descr="C:\Users\sha\AppData\Local\Microsoft\Windows\Temporary Internet Files\Content.Outlook\UGBQTS8U\boys_mentalhealth_yearly_ols_nl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6965" y="2771970"/>
            <a:ext cx="8762307" cy="61226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015716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/>
          </p:cNvSpPr>
          <p:nvPr>
            <p:ph type="ctrTitle"/>
          </p:nvPr>
        </p:nvSpPr>
        <p:spPr>
          <a:xfrm>
            <a:off x="1273543" y="1224359"/>
            <a:ext cx="21348437" cy="14005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hangingPunct="1"/>
            <a:r>
              <a:rPr lang="en-US" dirty="0" err="1" smtClean="0"/>
              <a:t>Toxisk</a:t>
            </a:r>
            <a:r>
              <a:rPr lang="en-US" dirty="0" smtClean="0"/>
              <a:t> Stress – </a:t>
            </a:r>
            <a:r>
              <a:rPr lang="en-US" dirty="0" err="1" smtClean="0"/>
              <a:t>overordnet</a:t>
            </a:r>
            <a:r>
              <a:rPr lang="en-US" dirty="0" smtClean="0"/>
              <a:t> </a:t>
            </a:r>
            <a:r>
              <a:rPr lang="en-US" dirty="0" err="1" smtClean="0"/>
              <a:t>funktionalitet</a:t>
            </a:r>
            <a:endParaRPr lang="en-US" dirty="0"/>
          </a:p>
        </p:txBody>
      </p:sp>
      <p:sp>
        <p:nvSpPr>
          <p:cNvPr id="11" name="Shape 144"/>
          <p:cNvSpPr/>
          <p:nvPr/>
        </p:nvSpPr>
        <p:spPr>
          <a:xfrm>
            <a:off x="1385797" y="2308420"/>
            <a:ext cx="3255652" cy="0"/>
          </a:xfrm>
          <a:prstGeom prst="line">
            <a:avLst/>
          </a:prstGeom>
          <a:ln w="88900">
            <a:solidFill>
              <a:srgbClr val="F89833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0" name="Shape 144"/>
          <p:cNvSpPr/>
          <p:nvPr/>
        </p:nvSpPr>
        <p:spPr>
          <a:xfrm>
            <a:off x="1385795" y="2308420"/>
            <a:ext cx="7342569" cy="0"/>
          </a:xfrm>
          <a:prstGeom prst="line">
            <a:avLst/>
          </a:prstGeom>
          <a:ln w="88900">
            <a:solidFill>
              <a:srgbClr val="F89833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5" name="Shape 219"/>
          <p:cNvSpPr/>
          <p:nvPr/>
        </p:nvSpPr>
        <p:spPr>
          <a:xfrm>
            <a:off x="1319924" y="3394800"/>
            <a:ext cx="10340256" cy="764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6" tIns="71436" rIns="71436" bIns="71436">
            <a:spAutoFit/>
          </a:bodyPr>
          <a:lstStyle>
            <a:lvl1pPr>
              <a:lnSpc>
                <a:spcPct val="120000"/>
              </a:lnSpc>
              <a:defRPr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26</a:t>
            </a:fld>
            <a:endParaRPr lang="uk-UA" dirty="0"/>
          </a:p>
        </p:txBody>
      </p:sp>
      <p:sp>
        <p:nvSpPr>
          <p:cNvPr id="4" name="AutoShape 2" descr="Billedresultat for grooming licking rat pup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1981200" y="4895746"/>
            <a:ext cx="17138073" cy="16246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6" tIns="71436" rIns="71436" bIns="71436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da-DK" dirty="0" smtClean="0"/>
          </a:p>
          <a:p>
            <a:pPr marL="571500" marR="0" indent="-571500" algn="l" defTabSz="457200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endParaRPr lang="da-DK" dirty="0"/>
          </a:p>
        </p:txBody>
      </p:sp>
      <p:pic>
        <p:nvPicPr>
          <p:cNvPr id="12" name="Billede 32" descr="C:\Users\sha\AppData\Local\Microsoft\Windows\Temporary Internet Files\Content.Outlook\UGBQTS8U\girls_udsat_yearly_ols_nl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797" y="2893118"/>
            <a:ext cx="8644894" cy="5890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Billede 33" descr="C:\Users\sha\AppData\Local\Microsoft\Windows\Temporary Internet Files\Content.Outlook\UGBQTS8U\girls_mentalhealth_yearly_ols_nl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5619" y="2893118"/>
            <a:ext cx="8443653" cy="58906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699524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/>
          </p:cNvSpPr>
          <p:nvPr>
            <p:ph type="ctrTitle"/>
          </p:nvPr>
        </p:nvSpPr>
        <p:spPr>
          <a:xfrm>
            <a:off x="1273543" y="1224359"/>
            <a:ext cx="21348437" cy="1400500"/>
          </a:xfrm>
          <a:prstGeom prst="rect">
            <a:avLst/>
          </a:prstGeom>
        </p:spPr>
        <p:txBody>
          <a:bodyPr>
            <a:normAutofit/>
          </a:bodyPr>
          <a:lstStyle/>
          <a:p>
            <a:pPr hangingPunct="1"/>
            <a:r>
              <a:rPr lang="en-US" dirty="0" err="1" smtClean="0"/>
              <a:t>Toxisk</a:t>
            </a:r>
            <a:r>
              <a:rPr lang="en-US" dirty="0" smtClean="0"/>
              <a:t> Stress – </a:t>
            </a:r>
            <a:r>
              <a:rPr lang="en-US" dirty="0" err="1" smtClean="0"/>
              <a:t>kognitive</a:t>
            </a:r>
            <a:r>
              <a:rPr lang="en-US" dirty="0" smtClean="0"/>
              <a:t> </a:t>
            </a:r>
            <a:r>
              <a:rPr lang="en-US" dirty="0" err="1" smtClean="0"/>
              <a:t>færdigheder</a:t>
            </a:r>
            <a:endParaRPr lang="en-US" dirty="0"/>
          </a:p>
        </p:txBody>
      </p:sp>
      <p:sp>
        <p:nvSpPr>
          <p:cNvPr id="11" name="Shape 144"/>
          <p:cNvSpPr/>
          <p:nvPr/>
        </p:nvSpPr>
        <p:spPr>
          <a:xfrm>
            <a:off x="1385797" y="2308420"/>
            <a:ext cx="3255652" cy="0"/>
          </a:xfrm>
          <a:prstGeom prst="line">
            <a:avLst/>
          </a:prstGeom>
          <a:ln w="88900">
            <a:solidFill>
              <a:srgbClr val="F89833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0" name="Shape 144"/>
          <p:cNvSpPr/>
          <p:nvPr/>
        </p:nvSpPr>
        <p:spPr>
          <a:xfrm>
            <a:off x="1385795" y="2308420"/>
            <a:ext cx="7342569" cy="0"/>
          </a:xfrm>
          <a:prstGeom prst="line">
            <a:avLst/>
          </a:prstGeom>
          <a:ln w="88900">
            <a:solidFill>
              <a:srgbClr val="F89833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5" name="Shape 219"/>
          <p:cNvSpPr/>
          <p:nvPr/>
        </p:nvSpPr>
        <p:spPr>
          <a:xfrm>
            <a:off x="1319924" y="3394800"/>
            <a:ext cx="10340256" cy="764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6" tIns="71436" rIns="71436" bIns="71436">
            <a:spAutoFit/>
          </a:bodyPr>
          <a:lstStyle>
            <a:lvl1pPr>
              <a:lnSpc>
                <a:spcPct val="120000"/>
              </a:lnSpc>
              <a:defRPr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27</a:t>
            </a:fld>
            <a:endParaRPr lang="uk-UA" dirty="0"/>
          </a:p>
        </p:txBody>
      </p:sp>
      <p:sp>
        <p:nvSpPr>
          <p:cNvPr id="4" name="AutoShape 2" descr="Billedresultat for grooming licking rat pup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1981200" y="4895746"/>
            <a:ext cx="17138073" cy="16246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6" tIns="71436" rIns="71436" bIns="71436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da-DK" dirty="0" smtClean="0"/>
          </a:p>
          <a:p>
            <a:pPr marL="571500" marR="0" indent="-571500" algn="l" defTabSz="457200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endParaRPr lang="da-DK" dirty="0"/>
          </a:p>
        </p:txBody>
      </p:sp>
      <p:pic>
        <p:nvPicPr>
          <p:cNvPr id="13" name="Billede 30" descr="C:\Users\sha\AppData\Local\Microsoft\Windows\Temporary Internet Files\Content.Outlook\UGBQTS8U\boys_GPA_Math_yearly_ols_nl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796" y="3016492"/>
            <a:ext cx="8478639" cy="587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Billede 31" descr="C:\Users\sha\AppData\Local\Microsoft\Windows\Temporary Internet Files\Content.Outlook\UGBQTS8U\boys_GPA_danish_yearly_ols_nl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0235" y="3016492"/>
            <a:ext cx="8735291" cy="5878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044657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/>
          </p:cNvSpPr>
          <p:nvPr>
            <p:ph type="ctrTitle"/>
          </p:nvPr>
        </p:nvSpPr>
        <p:spPr>
          <a:xfrm>
            <a:off x="1273543" y="1224359"/>
            <a:ext cx="21348437" cy="1400500"/>
          </a:xfrm>
          <a:prstGeom prst="rect">
            <a:avLst/>
          </a:prstGeom>
        </p:spPr>
        <p:txBody>
          <a:bodyPr>
            <a:normAutofit/>
          </a:bodyPr>
          <a:lstStyle/>
          <a:p>
            <a:pPr hangingPunct="1"/>
            <a:r>
              <a:rPr lang="en-US" dirty="0" err="1" smtClean="0"/>
              <a:t>Toxisk</a:t>
            </a:r>
            <a:r>
              <a:rPr lang="en-US" dirty="0" smtClean="0"/>
              <a:t> Stress – </a:t>
            </a:r>
            <a:r>
              <a:rPr lang="en-US" dirty="0" err="1" smtClean="0"/>
              <a:t>kognitive</a:t>
            </a:r>
            <a:r>
              <a:rPr lang="en-US" dirty="0" smtClean="0"/>
              <a:t> </a:t>
            </a:r>
            <a:r>
              <a:rPr lang="en-US" dirty="0" err="1" smtClean="0"/>
              <a:t>færdigheder</a:t>
            </a:r>
            <a:endParaRPr lang="en-US" dirty="0"/>
          </a:p>
        </p:txBody>
      </p:sp>
      <p:sp>
        <p:nvSpPr>
          <p:cNvPr id="11" name="Shape 144"/>
          <p:cNvSpPr/>
          <p:nvPr/>
        </p:nvSpPr>
        <p:spPr>
          <a:xfrm>
            <a:off x="1385797" y="2308420"/>
            <a:ext cx="3255652" cy="0"/>
          </a:xfrm>
          <a:prstGeom prst="line">
            <a:avLst/>
          </a:prstGeom>
          <a:ln w="88900">
            <a:solidFill>
              <a:srgbClr val="F89833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0" name="Shape 144"/>
          <p:cNvSpPr/>
          <p:nvPr/>
        </p:nvSpPr>
        <p:spPr>
          <a:xfrm>
            <a:off x="1385795" y="2308420"/>
            <a:ext cx="7342569" cy="0"/>
          </a:xfrm>
          <a:prstGeom prst="line">
            <a:avLst/>
          </a:prstGeom>
          <a:ln w="88900">
            <a:solidFill>
              <a:srgbClr val="F89833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5" name="Shape 219"/>
          <p:cNvSpPr/>
          <p:nvPr/>
        </p:nvSpPr>
        <p:spPr>
          <a:xfrm>
            <a:off x="1319924" y="3394800"/>
            <a:ext cx="10340256" cy="764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6" tIns="71436" rIns="71436" bIns="71436">
            <a:spAutoFit/>
          </a:bodyPr>
          <a:lstStyle>
            <a:lvl1pPr>
              <a:lnSpc>
                <a:spcPct val="120000"/>
              </a:lnSpc>
              <a:defRPr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28</a:t>
            </a:fld>
            <a:endParaRPr lang="uk-UA" dirty="0"/>
          </a:p>
        </p:txBody>
      </p:sp>
      <p:sp>
        <p:nvSpPr>
          <p:cNvPr id="4" name="AutoShape 2" descr="Billedresultat for grooming licking rat pup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1981200" y="4895746"/>
            <a:ext cx="17138073" cy="16246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6" tIns="71436" rIns="71436" bIns="71436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da-DK" dirty="0" smtClean="0"/>
          </a:p>
          <a:p>
            <a:pPr marL="571500" marR="0" indent="-571500" algn="l" defTabSz="457200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endParaRPr lang="da-DK" dirty="0"/>
          </a:p>
        </p:txBody>
      </p:sp>
      <p:pic>
        <p:nvPicPr>
          <p:cNvPr id="12" name="Billede 36" descr="C:\Users\sha\AppData\Local\Microsoft\Windows\Temporary Internet Files\Content.Outlook\UGBQTS8U\girls_GPA_Math_yearly_ols_nl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795" y="3130550"/>
            <a:ext cx="8298532" cy="5958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Billede 37" descr="C:\Users\sha\AppData\Local\Microsoft\Windows\Temporary Internet Files\Content.Outlook\UGBQTS8U\girls_GPA_danish_yearly_ols_nl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0235" y="3130550"/>
            <a:ext cx="7959437" cy="59580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611191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/>
          </p:cNvSpPr>
          <p:nvPr>
            <p:ph type="ctrTitle"/>
          </p:nvPr>
        </p:nvSpPr>
        <p:spPr>
          <a:xfrm>
            <a:off x="1273543" y="1224359"/>
            <a:ext cx="21348437" cy="14005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hangingPunct="1"/>
            <a:r>
              <a:rPr lang="en-US" dirty="0" err="1" smtClean="0"/>
              <a:t>Toxisk</a:t>
            </a:r>
            <a:r>
              <a:rPr lang="en-US" dirty="0" smtClean="0"/>
              <a:t> Stress – non-</a:t>
            </a:r>
            <a:r>
              <a:rPr lang="en-US" dirty="0" err="1" smtClean="0"/>
              <a:t>kognitive</a:t>
            </a:r>
            <a:r>
              <a:rPr lang="en-US" dirty="0" smtClean="0"/>
              <a:t> </a:t>
            </a:r>
            <a:r>
              <a:rPr lang="en-US" dirty="0" err="1" smtClean="0"/>
              <a:t>færdigheder</a:t>
            </a:r>
            <a:endParaRPr lang="en-US" dirty="0"/>
          </a:p>
        </p:txBody>
      </p:sp>
      <p:sp>
        <p:nvSpPr>
          <p:cNvPr id="11" name="Shape 144"/>
          <p:cNvSpPr/>
          <p:nvPr/>
        </p:nvSpPr>
        <p:spPr>
          <a:xfrm>
            <a:off x="1385797" y="2308420"/>
            <a:ext cx="3255652" cy="0"/>
          </a:xfrm>
          <a:prstGeom prst="line">
            <a:avLst/>
          </a:prstGeom>
          <a:ln w="88900">
            <a:solidFill>
              <a:srgbClr val="F89833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0" name="Shape 144"/>
          <p:cNvSpPr/>
          <p:nvPr/>
        </p:nvSpPr>
        <p:spPr>
          <a:xfrm>
            <a:off x="1385795" y="2308420"/>
            <a:ext cx="7342569" cy="0"/>
          </a:xfrm>
          <a:prstGeom prst="line">
            <a:avLst/>
          </a:prstGeom>
          <a:ln w="88900">
            <a:solidFill>
              <a:srgbClr val="F89833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5" name="Shape 219"/>
          <p:cNvSpPr/>
          <p:nvPr/>
        </p:nvSpPr>
        <p:spPr>
          <a:xfrm>
            <a:off x="1319924" y="3394800"/>
            <a:ext cx="10340256" cy="764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6" tIns="71436" rIns="71436" bIns="71436">
            <a:spAutoFit/>
          </a:bodyPr>
          <a:lstStyle>
            <a:lvl1pPr>
              <a:lnSpc>
                <a:spcPct val="120000"/>
              </a:lnSpc>
              <a:defRPr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29</a:t>
            </a:fld>
            <a:endParaRPr lang="uk-UA" dirty="0"/>
          </a:p>
        </p:txBody>
      </p:sp>
      <p:sp>
        <p:nvSpPr>
          <p:cNvPr id="4" name="AutoShape 2" descr="Billedresultat for grooming licking rat pup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1981200" y="4895746"/>
            <a:ext cx="17138073" cy="16246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6" tIns="71436" rIns="71436" bIns="71436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da-DK" dirty="0" smtClean="0"/>
          </a:p>
          <a:p>
            <a:pPr marL="571500" marR="0" indent="-571500" algn="l" defTabSz="457200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endParaRPr lang="da-DK" dirty="0"/>
          </a:p>
        </p:txBody>
      </p:sp>
      <p:pic>
        <p:nvPicPr>
          <p:cNvPr id="13" name="Billede 22" descr="C:\Users\sha\AppData\Local\Microsoft\Windows\Temporary Internet Files\Content.Outlook\UGBQTS8U\boys_drugs_yearly_ols_nl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797" y="3224357"/>
            <a:ext cx="8229258" cy="6002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Billede 29" descr="C:\Users\sha\AppData\Local\Microsoft\Windows\Temporary Internet Files\Content.Outlook\UGBQTS8U\boys_crime_yearly_ols_nl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8051" y="3238212"/>
            <a:ext cx="8731222" cy="59473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590074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/>
          </p:cNvSpPr>
          <p:nvPr>
            <p:ph type="ctrTitle"/>
          </p:nvPr>
        </p:nvSpPr>
        <p:spPr>
          <a:xfrm>
            <a:off x="1273544" y="1224359"/>
            <a:ext cx="12502782" cy="1400500"/>
          </a:xfrm>
          <a:prstGeom prst="rect">
            <a:avLst/>
          </a:prstGeom>
        </p:spPr>
        <p:txBody>
          <a:bodyPr>
            <a:normAutofit/>
          </a:bodyPr>
          <a:lstStyle/>
          <a:p>
            <a:pPr hangingPunct="1"/>
            <a:r>
              <a:rPr lang="en-US" dirty="0" smtClean="0"/>
              <a:t>Baby, 6 </a:t>
            </a:r>
            <a:r>
              <a:rPr lang="en-US" dirty="0" err="1" smtClean="0"/>
              <a:t>måneder</a:t>
            </a:r>
            <a:endParaRPr lang="en-US" dirty="0"/>
          </a:p>
        </p:txBody>
      </p:sp>
      <p:sp>
        <p:nvSpPr>
          <p:cNvPr id="11" name="Shape 144"/>
          <p:cNvSpPr/>
          <p:nvPr/>
        </p:nvSpPr>
        <p:spPr>
          <a:xfrm>
            <a:off x="1385797" y="2308420"/>
            <a:ext cx="3255652" cy="0"/>
          </a:xfrm>
          <a:prstGeom prst="line">
            <a:avLst/>
          </a:prstGeom>
          <a:ln w="88900">
            <a:solidFill>
              <a:srgbClr val="F89833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8" name="Shape 205"/>
          <p:cNvSpPr/>
          <p:nvPr/>
        </p:nvSpPr>
        <p:spPr>
          <a:xfrm>
            <a:off x="1332624" y="3395422"/>
            <a:ext cx="12929490" cy="764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6" tIns="71436" rIns="71436" bIns="71436">
            <a:spAutoFit/>
          </a:bodyPr>
          <a:lstStyle/>
          <a:p>
            <a:pPr>
              <a:lnSpc>
                <a:spcPct val="120000"/>
              </a:lnSpc>
              <a:defRPr>
                <a:latin typeface="Baskerville"/>
                <a:ea typeface="Baskerville"/>
                <a:cs typeface="Baskerville"/>
                <a:sym typeface="Baskerville"/>
              </a:defRPr>
            </a:pPr>
            <a:endParaRPr dirty="0"/>
          </a:p>
        </p:txBody>
      </p:sp>
      <p:sp>
        <p:nvSpPr>
          <p:cNvPr id="10" name="Shape 144"/>
          <p:cNvSpPr/>
          <p:nvPr/>
        </p:nvSpPr>
        <p:spPr>
          <a:xfrm>
            <a:off x="1385795" y="2308420"/>
            <a:ext cx="8527131" cy="0"/>
          </a:xfrm>
          <a:prstGeom prst="line">
            <a:avLst/>
          </a:prstGeom>
          <a:ln w="88900">
            <a:solidFill>
              <a:srgbClr val="F89833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3</a:t>
            </a:fld>
            <a:endParaRPr lang="uk-UA" dirty="0"/>
          </a:p>
        </p:txBody>
      </p:sp>
      <p:pic>
        <p:nvPicPr>
          <p:cNvPr id="1026" name="Picture 2" descr="C:\Users\sha\AppData\Local\Microsoft\Windows\Temporary Internet Files\Content.Outlook\1A2OP8R7\baby-development-from-6-months-onwar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927" y="40005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ha\AppData\Local\Microsoft\Windows\Temporary Internet Files\Content.Outlook\1A2OP8R7\400px-Neuron1_d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2104" y="3148699"/>
            <a:ext cx="7584223" cy="758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12884727" y="5832764"/>
            <a:ext cx="2299855" cy="2230581"/>
          </a:xfrm>
          <a:prstGeom prst="ellipse">
            <a:avLst/>
          </a:prstGeom>
          <a:solidFill>
            <a:srgbClr val="FFFFFF">
              <a:alpha val="0"/>
            </a:srgbClr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6" tIns="71436" rIns="71436" bIns="71436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700" b="0" i="0" u="none" strike="noStrike" cap="none" spc="37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venir Next Condensed"/>
              <a:ea typeface="Avenir Next Condensed"/>
              <a:cs typeface="Avenir Next Condensed"/>
              <a:sym typeface="Avenir Next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42762838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/>
          </p:cNvSpPr>
          <p:nvPr>
            <p:ph type="ctrTitle"/>
          </p:nvPr>
        </p:nvSpPr>
        <p:spPr>
          <a:xfrm>
            <a:off x="1273543" y="1224359"/>
            <a:ext cx="21348437" cy="14005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hangingPunct="1"/>
            <a:r>
              <a:rPr lang="en-US" dirty="0" err="1" smtClean="0"/>
              <a:t>Toxisk</a:t>
            </a:r>
            <a:r>
              <a:rPr lang="en-US" dirty="0" smtClean="0"/>
              <a:t> Stress – non-</a:t>
            </a:r>
            <a:r>
              <a:rPr lang="en-US" dirty="0" err="1" smtClean="0"/>
              <a:t>kognitive</a:t>
            </a:r>
            <a:r>
              <a:rPr lang="en-US" dirty="0" smtClean="0"/>
              <a:t> </a:t>
            </a:r>
            <a:r>
              <a:rPr lang="en-US" dirty="0" err="1" smtClean="0"/>
              <a:t>færdigheder</a:t>
            </a:r>
            <a:endParaRPr lang="en-US" dirty="0"/>
          </a:p>
        </p:txBody>
      </p:sp>
      <p:sp>
        <p:nvSpPr>
          <p:cNvPr id="11" name="Shape 144"/>
          <p:cNvSpPr/>
          <p:nvPr/>
        </p:nvSpPr>
        <p:spPr>
          <a:xfrm>
            <a:off x="1385797" y="2308420"/>
            <a:ext cx="3255652" cy="0"/>
          </a:xfrm>
          <a:prstGeom prst="line">
            <a:avLst/>
          </a:prstGeom>
          <a:ln w="88900">
            <a:solidFill>
              <a:srgbClr val="F89833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0" name="Shape 144"/>
          <p:cNvSpPr/>
          <p:nvPr/>
        </p:nvSpPr>
        <p:spPr>
          <a:xfrm>
            <a:off x="1385795" y="2308420"/>
            <a:ext cx="7342569" cy="0"/>
          </a:xfrm>
          <a:prstGeom prst="line">
            <a:avLst/>
          </a:prstGeom>
          <a:ln w="88900">
            <a:solidFill>
              <a:srgbClr val="F89833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5" name="Shape 219"/>
          <p:cNvSpPr/>
          <p:nvPr/>
        </p:nvSpPr>
        <p:spPr>
          <a:xfrm>
            <a:off x="1319924" y="3394800"/>
            <a:ext cx="10340256" cy="764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6" tIns="71436" rIns="71436" bIns="71436">
            <a:spAutoFit/>
          </a:bodyPr>
          <a:lstStyle>
            <a:lvl1pPr>
              <a:lnSpc>
                <a:spcPct val="120000"/>
              </a:lnSpc>
              <a:defRPr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30</a:t>
            </a:fld>
            <a:endParaRPr lang="uk-UA" dirty="0"/>
          </a:p>
        </p:txBody>
      </p:sp>
      <p:sp>
        <p:nvSpPr>
          <p:cNvPr id="4" name="AutoShape 2" descr="Billedresultat for grooming licking rat pup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1981200" y="4895746"/>
            <a:ext cx="17138073" cy="16246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6" tIns="71436" rIns="71436" bIns="71436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da-DK" dirty="0" smtClean="0"/>
          </a:p>
          <a:p>
            <a:pPr marL="571500" marR="0" indent="-571500" algn="l" defTabSz="457200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endParaRPr lang="da-DK" dirty="0"/>
          </a:p>
        </p:txBody>
      </p:sp>
      <p:pic>
        <p:nvPicPr>
          <p:cNvPr id="12" name="Billede 34" descr="C:\Users\sha\AppData\Local\Microsoft\Windows\Temporary Internet Files\Content.Outlook\UGBQTS8U\girls_drugs_yearly_ols_nl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796" y="3016493"/>
            <a:ext cx="8215403" cy="6252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Billede 35" descr="C:\Users\sha\AppData\Local\Microsoft\Windows\Temporary Internet Files\Content.Outlook\UGBQTS8U\girls_crime_yearly_ols_nl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9904" y="3016493"/>
            <a:ext cx="8172277" cy="62521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734532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/>
          </p:cNvSpPr>
          <p:nvPr>
            <p:ph type="ctrTitle"/>
          </p:nvPr>
        </p:nvSpPr>
        <p:spPr>
          <a:xfrm>
            <a:off x="1273543" y="1224359"/>
            <a:ext cx="21348437" cy="1400500"/>
          </a:xfrm>
          <a:prstGeom prst="rect">
            <a:avLst/>
          </a:prstGeom>
        </p:spPr>
        <p:txBody>
          <a:bodyPr>
            <a:normAutofit/>
          </a:bodyPr>
          <a:lstStyle/>
          <a:p>
            <a:pPr hangingPunct="1"/>
            <a:r>
              <a:rPr lang="en-US" dirty="0" err="1" smtClean="0"/>
              <a:t>Toxisk</a:t>
            </a:r>
            <a:r>
              <a:rPr lang="en-US" dirty="0" smtClean="0"/>
              <a:t> Stress - </a:t>
            </a:r>
            <a:r>
              <a:rPr lang="en-US" dirty="0" err="1" smtClean="0"/>
              <a:t>konklusion</a:t>
            </a:r>
            <a:endParaRPr lang="en-US" dirty="0"/>
          </a:p>
        </p:txBody>
      </p:sp>
      <p:sp>
        <p:nvSpPr>
          <p:cNvPr id="11" name="Shape 144"/>
          <p:cNvSpPr/>
          <p:nvPr/>
        </p:nvSpPr>
        <p:spPr>
          <a:xfrm>
            <a:off x="1385797" y="2308420"/>
            <a:ext cx="3255652" cy="0"/>
          </a:xfrm>
          <a:prstGeom prst="line">
            <a:avLst/>
          </a:prstGeom>
          <a:ln w="88900">
            <a:solidFill>
              <a:srgbClr val="F89833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0" name="Shape 144"/>
          <p:cNvSpPr/>
          <p:nvPr/>
        </p:nvSpPr>
        <p:spPr>
          <a:xfrm>
            <a:off x="1385795" y="2308420"/>
            <a:ext cx="7342569" cy="0"/>
          </a:xfrm>
          <a:prstGeom prst="line">
            <a:avLst/>
          </a:prstGeom>
          <a:ln w="88900">
            <a:solidFill>
              <a:srgbClr val="F89833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5" name="Shape 219"/>
          <p:cNvSpPr/>
          <p:nvPr/>
        </p:nvSpPr>
        <p:spPr>
          <a:xfrm>
            <a:off x="1319924" y="3394800"/>
            <a:ext cx="10340256" cy="764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6" tIns="71436" rIns="71436" bIns="71436">
            <a:spAutoFit/>
          </a:bodyPr>
          <a:lstStyle>
            <a:lvl1pPr>
              <a:lnSpc>
                <a:spcPct val="120000"/>
              </a:lnSpc>
              <a:defRPr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pPr/>
              <a:t>31</a:t>
            </a:fld>
            <a:endParaRPr lang="uk-UA" dirty="0"/>
          </a:p>
        </p:txBody>
      </p:sp>
      <p:sp>
        <p:nvSpPr>
          <p:cNvPr id="4" name="AutoShape 2" descr="Billedresultat for grooming licking rat pup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1981200" y="4895746"/>
            <a:ext cx="17138073" cy="16246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6" tIns="71436" rIns="71436" bIns="71436" numCol="1" spcCol="38100" rtlCol="0" anchor="ctr">
            <a:spAutoFit/>
          </a:bodyPr>
          <a:lstStyle/>
          <a:p>
            <a:endParaRPr lang="da-DK" dirty="0" smtClean="0"/>
          </a:p>
          <a:p>
            <a:pPr marL="571500" indent="-571500">
              <a:buFontTx/>
              <a:buChar char="-"/>
            </a:pPr>
            <a:endParaRPr lang="da-DK" dirty="0"/>
          </a:p>
        </p:txBody>
      </p:sp>
      <p:sp>
        <p:nvSpPr>
          <p:cNvPr id="2" name="TextBox 1"/>
          <p:cNvSpPr txBox="1"/>
          <p:nvPr/>
        </p:nvSpPr>
        <p:spPr>
          <a:xfrm>
            <a:off x="1704108" y="4152245"/>
            <a:ext cx="12427527" cy="310507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6" tIns="71436" rIns="71436" bIns="71436" numCol="1" spcCol="38100" rtlCol="0" anchor="ctr">
            <a:spAutoFit/>
          </a:bodyPr>
          <a:lstStyle/>
          <a:p>
            <a:pPr marL="571500" marR="0" indent="-571500" algn="l" defTabSz="457200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kumimoji="0" lang="da-DK" sz="3700" b="0" i="0" u="none" strike="noStrike" cap="none" spc="37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venir Next Condensed"/>
                <a:ea typeface="Avenir Next Condensed"/>
                <a:cs typeface="Avenir Next Condensed"/>
                <a:sym typeface="Avenir Next Condensed"/>
              </a:rPr>
              <a:t>Tegn på forskelle i sensitivitet hen over barndommen</a:t>
            </a:r>
          </a:p>
          <a:p>
            <a:pPr marL="571500" marR="0" indent="-571500" algn="l" defTabSz="457200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endParaRPr kumimoji="0" lang="da-DK" sz="3700" b="0" i="0" u="none" strike="noStrike" cap="none" spc="37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Avenir Next Condensed"/>
              <a:ea typeface="Avenir Next Condensed"/>
              <a:cs typeface="Avenir Next Condensed"/>
              <a:sym typeface="Avenir Next Condensed"/>
            </a:endParaRPr>
          </a:p>
          <a:p>
            <a:pPr marL="571500" marR="0" indent="-571500" algn="l" defTabSz="457200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da-DK" dirty="0" smtClean="0"/>
              <a:t>Tegn på forskelle i sensitivitet på tværs af domæner</a:t>
            </a:r>
            <a:endParaRPr kumimoji="0" lang="da-DK" sz="3700" b="0" i="0" u="none" strike="noStrike" cap="none" spc="37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Avenir Next Condensed"/>
              <a:ea typeface="Avenir Next Condensed"/>
              <a:cs typeface="Avenir Next Condensed"/>
              <a:sym typeface="Avenir Next Condensed"/>
            </a:endParaRPr>
          </a:p>
          <a:p>
            <a:pPr marL="0" marR="0" indent="0" algn="l" defTabSz="457200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700" b="0" i="0" u="none" strike="noStrike" cap="none" spc="37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venir Next Condensed"/>
              <a:ea typeface="Avenir Next Condensed"/>
              <a:cs typeface="Avenir Next Condensed"/>
              <a:sym typeface="Avenir Next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06249190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/>
          </p:cNvSpPr>
          <p:nvPr>
            <p:ph type="ctrTitle"/>
          </p:nvPr>
        </p:nvSpPr>
        <p:spPr>
          <a:xfrm>
            <a:off x="1273543" y="1224359"/>
            <a:ext cx="21348437" cy="1400500"/>
          </a:xfrm>
          <a:prstGeom prst="rect">
            <a:avLst/>
          </a:prstGeom>
        </p:spPr>
        <p:txBody>
          <a:bodyPr>
            <a:normAutofit/>
          </a:bodyPr>
          <a:lstStyle/>
          <a:p>
            <a:pPr hangingPunct="1"/>
            <a:r>
              <a:rPr lang="en-US" dirty="0" err="1" smtClean="0"/>
              <a:t>Toxisk</a:t>
            </a:r>
            <a:r>
              <a:rPr lang="en-US" dirty="0" smtClean="0"/>
              <a:t> Stress – </a:t>
            </a:r>
            <a:r>
              <a:rPr lang="en-US" dirty="0" err="1" smtClean="0"/>
              <a:t>en</a:t>
            </a:r>
            <a:r>
              <a:rPr lang="en-US" dirty="0" smtClean="0"/>
              <a:t> god </a:t>
            </a:r>
            <a:r>
              <a:rPr lang="en-US" dirty="0" err="1" smtClean="0"/>
              <a:t>forklaring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11" name="Shape 144"/>
          <p:cNvSpPr/>
          <p:nvPr/>
        </p:nvSpPr>
        <p:spPr>
          <a:xfrm>
            <a:off x="1385797" y="2308420"/>
            <a:ext cx="3255652" cy="0"/>
          </a:xfrm>
          <a:prstGeom prst="line">
            <a:avLst/>
          </a:prstGeom>
          <a:ln w="88900">
            <a:solidFill>
              <a:srgbClr val="F89833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0" name="Shape 144"/>
          <p:cNvSpPr/>
          <p:nvPr/>
        </p:nvSpPr>
        <p:spPr>
          <a:xfrm>
            <a:off x="1385795" y="2308420"/>
            <a:ext cx="7342569" cy="0"/>
          </a:xfrm>
          <a:prstGeom prst="line">
            <a:avLst/>
          </a:prstGeom>
          <a:ln w="88900">
            <a:solidFill>
              <a:srgbClr val="F89833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5" name="Shape 219"/>
          <p:cNvSpPr/>
          <p:nvPr/>
        </p:nvSpPr>
        <p:spPr>
          <a:xfrm>
            <a:off x="1319924" y="3394800"/>
            <a:ext cx="10340256" cy="764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6" tIns="71436" rIns="71436" bIns="71436">
            <a:spAutoFit/>
          </a:bodyPr>
          <a:lstStyle>
            <a:lvl1pPr>
              <a:lnSpc>
                <a:spcPct val="120000"/>
              </a:lnSpc>
              <a:defRPr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pPr/>
              <a:t>32</a:t>
            </a:fld>
            <a:endParaRPr lang="uk-UA" dirty="0"/>
          </a:p>
        </p:txBody>
      </p:sp>
      <p:sp>
        <p:nvSpPr>
          <p:cNvPr id="4" name="AutoShape 2" descr="Billedresultat for grooming licking rat pup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1981200" y="4895746"/>
            <a:ext cx="17138073" cy="16246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6" tIns="71436" rIns="71436" bIns="71436" numCol="1" spcCol="38100" rtlCol="0" anchor="ctr">
            <a:spAutoFit/>
          </a:bodyPr>
          <a:lstStyle/>
          <a:p>
            <a:endParaRPr lang="da-DK" dirty="0" smtClean="0"/>
          </a:p>
          <a:p>
            <a:pPr marL="571500" indent="-571500">
              <a:buFontTx/>
              <a:buChar char="-"/>
            </a:pPr>
            <a:endParaRPr lang="da-DK" dirty="0"/>
          </a:p>
        </p:txBody>
      </p:sp>
      <p:sp>
        <p:nvSpPr>
          <p:cNvPr id="2" name="TextBox 1"/>
          <p:cNvSpPr txBox="1"/>
          <p:nvPr/>
        </p:nvSpPr>
        <p:spPr>
          <a:xfrm>
            <a:off x="1704107" y="3949242"/>
            <a:ext cx="12427527" cy="45854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6" tIns="71436" rIns="71436" bIns="71436" numCol="1" spcCol="38100" rtlCol="0" anchor="ctr">
            <a:spAutoFit/>
          </a:bodyPr>
          <a:lstStyle/>
          <a:p>
            <a:pPr marR="0" algn="l" defTabSz="457200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da-DK" sz="3700" b="0" i="0" u="none" strike="noStrike" cap="none" spc="37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venir Next Condensed"/>
                <a:ea typeface="Avenir Next Condensed"/>
                <a:cs typeface="Avenir Next Condensed"/>
                <a:sym typeface="Avenir Next Condensed"/>
              </a:rPr>
              <a:t>Vi er et</a:t>
            </a:r>
            <a:r>
              <a:rPr kumimoji="0" lang="da-DK" sz="3700" b="0" i="0" u="none" strike="noStrike" cap="none" spc="37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venir Next Condensed"/>
                <a:ea typeface="Avenir Next Condensed"/>
                <a:cs typeface="Avenir Next Condensed"/>
                <a:sym typeface="Avenir Next Condensed"/>
              </a:rPr>
              <a:t> stykke fra helt at forstå hvad der foregår:</a:t>
            </a:r>
          </a:p>
          <a:p>
            <a:pPr marR="0" algn="l" defTabSz="457200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da-DK" sz="3700" b="0" i="0" u="none" strike="noStrike" cap="none" spc="37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Avenir Next Condensed"/>
              <a:ea typeface="Avenir Next Condensed"/>
              <a:cs typeface="Avenir Next Condensed"/>
              <a:sym typeface="Avenir Next Condensed"/>
            </a:endParaRPr>
          </a:p>
          <a:p>
            <a:pPr lvl="1"/>
            <a:r>
              <a:rPr kumimoji="0" lang="da-DK" b="0" i="0" u="none" strike="noStrike" cap="none" spc="37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venir Next Condensed"/>
                <a:ea typeface="Avenir Next Condensed"/>
                <a:cs typeface="Avenir Next Condensed"/>
                <a:sym typeface="Avenir Next Condensed"/>
              </a:rPr>
              <a:t>	-</a:t>
            </a:r>
            <a:r>
              <a:rPr kumimoji="0" lang="da-DK" b="0" i="0" u="none" strike="noStrike" cap="none" spc="37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venir Next Condensed"/>
                <a:ea typeface="Avenir Next Condensed"/>
                <a:cs typeface="Avenir Next Condensed"/>
                <a:sym typeface="Avenir Next Condensed"/>
              </a:rPr>
              <a:t> hvordan kompenserer og komplementere hjernens forskellige områder (for) hinanden?</a:t>
            </a:r>
          </a:p>
          <a:p>
            <a:pPr lvl="1"/>
            <a:r>
              <a:rPr lang="da-DK" baseline="0" dirty="0"/>
              <a:t>	</a:t>
            </a:r>
            <a:r>
              <a:rPr lang="da-DK" baseline="0" dirty="0" smtClean="0"/>
              <a:t>- gener for forskellige udfald afgørende for reaktionen</a:t>
            </a:r>
            <a:endParaRPr kumimoji="0" lang="da-DK" b="0" i="0" u="none" strike="noStrike" cap="none" spc="37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Avenir Next Condensed"/>
              <a:ea typeface="Avenir Next Condensed"/>
              <a:cs typeface="Avenir Next Condensed"/>
              <a:sym typeface="Avenir Next Condensed"/>
            </a:endParaRPr>
          </a:p>
          <a:p>
            <a:pPr marL="0" marR="0" indent="0" algn="l" defTabSz="457200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700" b="0" i="0" u="none" strike="noStrike" cap="none" spc="37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venir Next Condensed"/>
              <a:ea typeface="Avenir Next Condensed"/>
              <a:cs typeface="Avenir Next Condensed"/>
              <a:sym typeface="Avenir Next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5243551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/>
          </p:cNvSpPr>
          <p:nvPr>
            <p:ph type="ctrTitle"/>
          </p:nvPr>
        </p:nvSpPr>
        <p:spPr>
          <a:xfrm>
            <a:off x="1273544" y="1224359"/>
            <a:ext cx="12502782" cy="1400500"/>
          </a:xfrm>
          <a:prstGeom prst="rect">
            <a:avLst/>
          </a:prstGeom>
        </p:spPr>
        <p:txBody>
          <a:bodyPr>
            <a:normAutofit/>
          </a:bodyPr>
          <a:lstStyle/>
          <a:p>
            <a:pPr hangingPunct="1"/>
            <a:r>
              <a:rPr lang="en-US" dirty="0" smtClean="0"/>
              <a:t>Barn, 4 </a:t>
            </a:r>
            <a:r>
              <a:rPr lang="en-US" dirty="0" err="1" smtClean="0"/>
              <a:t>år</a:t>
            </a:r>
            <a:endParaRPr lang="en-US" dirty="0"/>
          </a:p>
        </p:txBody>
      </p:sp>
      <p:sp>
        <p:nvSpPr>
          <p:cNvPr id="11" name="Shape 144"/>
          <p:cNvSpPr/>
          <p:nvPr/>
        </p:nvSpPr>
        <p:spPr>
          <a:xfrm>
            <a:off x="1385797" y="2308420"/>
            <a:ext cx="3255652" cy="0"/>
          </a:xfrm>
          <a:prstGeom prst="line">
            <a:avLst/>
          </a:prstGeom>
          <a:ln w="88900">
            <a:solidFill>
              <a:srgbClr val="F89833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8" name="Shape 205"/>
          <p:cNvSpPr/>
          <p:nvPr/>
        </p:nvSpPr>
        <p:spPr>
          <a:xfrm>
            <a:off x="1332624" y="3395422"/>
            <a:ext cx="12929490" cy="764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6" tIns="71436" rIns="71436" bIns="71436">
            <a:spAutoFit/>
          </a:bodyPr>
          <a:lstStyle/>
          <a:p>
            <a:pPr>
              <a:lnSpc>
                <a:spcPct val="120000"/>
              </a:lnSpc>
              <a:defRPr>
                <a:latin typeface="Baskerville"/>
                <a:ea typeface="Baskerville"/>
                <a:cs typeface="Baskerville"/>
                <a:sym typeface="Baskerville"/>
              </a:defRPr>
            </a:pPr>
            <a:endParaRPr dirty="0"/>
          </a:p>
        </p:txBody>
      </p:sp>
      <p:sp>
        <p:nvSpPr>
          <p:cNvPr id="10" name="Shape 144"/>
          <p:cNvSpPr/>
          <p:nvPr/>
        </p:nvSpPr>
        <p:spPr>
          <a:xfrm>
            <a:off x="1385795" y="2308420"/>
            <a:ext cx="5264387" cy="0"/>
          </a:xfrm>
          <a:prstGeom prst="line">
            <a:avLst/>
          </a:prstGeom>
          <a:ln w="88900">
            <a:solidFill>
              <a:srgbClr val="F89833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4</a:t>
            </a:fld>
            <a:endParaRPr lang="uk-UA" dirty="0"/>
          </a:p>
        </p:txBody>
      </p:sp>
      <p:pic>
        <p:nvPicPr>
          <p:cNvPr id="2050" name="Picture 2" descr="C:\Users\sha\AppData\Local\Microsoft\Windows\Temporary Internet Files\Content.Outlook\1A2OP8R7\annie4-1-682x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945" y="3200400"/>
            <a:ext cx="4867275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ha\AppData\Local\Microsoft\Windows\Temporary Internet Files\Content.Outlook\1A2OP8R7\_47558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7525" y="3744046"/>
            <a:ext cx="7622135" cy="5815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416145" y="3253915"/>
            <a:ext cx="9573491" cy="59058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6" tIns="71436" rIns="71436" bIns="71436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a-DK" sz="9600" b="0" i="0" u="none" strike="noStrike" cap="none" spc="37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Avenir Next Condensed"/>
              </a:rPr>
              <a:t>HUKOMMELSE</a:t>
            </a:r>
          </a:p>
          <a:p>
            <a:pPr marL="0" marR="0" indent="0" algn="l" defTabSz="457200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sz="9600" dirty="0" smtClean="0">
                <a:solidFill>
                  <a:srgbClr val="FF0000"/>
                </a:solidFill>
              </a:rPr>
              <a:t>FØLELSER</a:t>
            </a:r>
          </a:p>
          <a:p>
            <a:pPr marL="0" marR="0" indent="0" algn="l" defTabSz="457200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a-DK" sz="9600" b="0" i="0" u="none" strike="noStrike" cap="none" spc="37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Avenir Next Condensed"/>
              </a:rPr>
              <a:t>FRYGT</a:t>
            </a:r>
            <a:endParaRPr kumimoji="0" lang="en-US" sz="9600" b="0" i="0" u="none" strike="noStrike" cap="none" spc="37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sym typeface="Avenir Next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20871919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/>
          </p:cNvSpPr>
          <p:nvPr>
            <p:ph type="ctrTitle"/>
          </p:nvPr>
        </p:nvSpPr>
        <p:spPr>
          <a:xfrm>
            <a:off x="1273543" y="1224359"/>
            <a:ext cx="17118365" cy="1400500"/>
          </a:xfrm>
          <a:prstGeom prst="rect">
            <a:avLst/>
          </a:prstGeom>
        </p:spPr>
        <p:txBody>
          <a:bodyPr>
            <a:normAutofit/>
          </a:bodyPr>
          <a:lstStyle/>
          <a:p>
            <a:pPr hangingPunct="1"/>
            <a:r>
              <a:rPr lang="en-US" dirty="0" err="1" smtClean="0"/>
              <a:t>Hvorfor</a:t>
            </a:r>
            <a:r>
              <a:rPr lang="en-US" dirty="0" smtClean="0"/>
              <a:t>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det</a:t>
            </a:r>
            <a:r>
              <a:rPr lang="en-US" dirty="0" smtClean="0"/>
              <a:t> </a:t>
            </a:r>
            <a:r>
              <a:rPr lang="en-US" dirty="0" err="1" smtClean="0"/>
              <a:t>interessant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11" name="Shape 144"/>
          <p:cNvSpPr/>
          <p:nvPr/>
        </p:nvSpPr>
        <p:spPr>
          <a:xfrm>
            <a:off x="1385797" y="2308420"/>
            <a:ext cx="3255652" cy="0"/>
          </a:xfrm>
          <a:prstGeom prst="line">
            <a:avLst/>
          </a:prstGeom>
          <a:ln w="88900">
            <a:solidFill>
              <a:srgbClr val="F89833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0" name="Shape 144"/>
          <p:cNvSpPr/>
          <p:nvPr/>
        </p:nvSpPr>
        <p:spPr>
          <a:xfrm>
            <a:off x="1385795" y="2308420"/>
            <a:ext cx="15198095" cy="0"/>
          </a:xfrm>
          <a:prstGeom prst="line">
            <a:avLst/>
          </a:prstGeom>
          <a:ln w="88900">
            <a:solidFill>
              <a:srgbClr val="F89833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3" name="Shape 213"/>
          <p:cNvSpPr/>
          <p:nvPr/>
        </p:nvSpPr>
        <p:spPr>
          <a:xfrm flipV="1">
            <a:off x="12109449" y="3699992"/>
            <a:ext cx="1" cy="6466690"/>
          </a:xfrm>
          <a:prstGeom prst="line">
            <a:avLst/>
          </a:prstGeom>
          <a:ln w="25400">
            <a:solidFill>
              <a:srgbClr val="C7C6BE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4" name="Shape 214"/>
          <p:cNvSpPr/>
          <p:nvPr/>
        </p:nvSpPr>
        <p:spPr>
          <a:xfrm>
            <a:off x="1322530" y="3394800"/>
            <a:ext cx="9720001" cy="62936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6" tIns="71436" rIns="71436" bIns="71436">
            <a:spAutoFit/>
          </a:bodyPr>
          <a:lstStyle/>
          <a:p>
            <a:pPr>
              <a:lnSpc>
                <a:spcPct val="120000"/>
              </a:lnSpc>
              <a:defRPr>
                <a:latin typeface="Baskerville"/>
                <a:ea typeface="Baskerville"/>
                <a:cs typeface="Baskerville"/>
                <a:sym typeface="Baskerville"/>
              </a:defRPr>
            </a:pPr>
            <a:endParaRPr lang="da-DK" dirty="0" smtClean="0"/>
          </a:p>
          <a:p>
            <a:pPr>
              <a:lnSpc>
                <a:spcPct val="120000"/>
              </a:lnSpc>
              <a:defRPr>
                <a:latin typeface="Baskerville"/>
                <a:ea typeface="Baskerville"/>
                <a:cs typeface="Baskerville"/>
                <a:sym typeface="Baskerville"/>
              </a:defRPr>
            </a:pPr>
            <a:endParaRPr lang="da-DK" dirty="0"/>
          </a:p>
          <a:p>
            <a:pPr>
              <a:lnSpc>
                <a:spcPct val="120000"/>
              </a:lnSpc>
              <a:defRPr>
                <a:latin typeface="Baskerville"/>
                <a:ea typeface="Baskerville"/>
                <a:cs typeface="Baskerville"/>
                <a:sym typeface="Baskerville"/>
              </a:defRPr>
            </a:pPr>
            <a:r>
              <a:rPr lang="da-DK" dirty="0" smtClean="0"/>
              <a:t>Hjerne er styrende for alt hvad vi gør… gammelt </a:t>
            </a:r>
            <a:r>
              <a:rPr lang="da-DK" dirty="0" err="1" smtClean="0"/>
              <a:t>fact</a:t>
            </a:r>
            <a:r>
              <a:rPr lang="da-DK" dirty="0" smtClean="0"/>
              <a:t> (!)</a:t>
            </a:r>
          </a:p>
          <a:p>
            <a:pPr>
              <a:lnSpc>
                <a:spcPct val="120000"/>
              </a:lnSpc>
              <a:defRPr>
                <a:latin typeface="Baskerville"/>
                <a:ea typeface="Baskerville"/>
                <a:cs typeface="Baskerville"/>
                <a:sym typeface="Baskerville"/>
              </a:defRPr>
            </a:pPr>
            <a:endParaRPr lang="da-DK" dirty="0"/>
          </a:p>
          <a:p>
            <a:pPr>
              <a:lnSpc>
                <a:spcPct val="120000"/>
              </a:lnSpc>
              <a:defRPr>
                <a:latin typeface="Baskerville"/>
                <a:ea typeface="Baskerville"/>
                <a:cs typeface="Baskerville"/>
                <a:sym typeface="Baskerville"/>
              </a:defRPr>
            </a:pPr>
            <a:endParaRPr lang="da-DK" dirty="0" smtClean="0"/>
          </a:p>
          <a:p>
            <a:pPr>
              <a:lnSpc>
                <a:spcPct val="120000"/>
              </a:lnSpc>
              <a:defRPr>
                <a:latin typeface="Baskerville"/>
                <a:ea typeface="Baskerville"/>
                <a:cs typeface="Baskerville"/>
                <a:sym typeface="Baskerville"/>
              </a:defRPr>
            </a:pPr>
            <a:endParaRPr lang="da-DK" dirty="0"/>
          </a:p>
          <a:p>
            <a:pPr>
              <a:lnSpc>
                <a:spcPct val="120000"/>
              </a:lnSpc>
              <a:defRPr>
                <a:latin typeface="Baskerville"/>
                <a:ea typeface="Baskerville"/>
                <a:cs typeface="Baskerville"/>
                <a:sym typeface="Baskerville"/>
              </a:defRPr>
            </a:pPr>
            <a:r>
              <a:rPr lang="da-DK" dirty="0" smtClean="0"/>
              <a:t>Det, vi udsættes for, påvirker hjernen og dens udvikling!</a:t>
            </a:r>
            <a:endParaRPr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5</a:t>
            </a:fld>
            <a:endParaRPr lang="uk-UA" dirty="0"/>
          </a:p>
        </p:txBody>
      </p:sp>
      <p:sp>
        <p:nvSpPr>
          <p:cNvPr id="9" name="Shape 214"/>
          <p:cNvSpPr/>
          <p:nvPr/>
        </p:nvSpPr>
        <p:spPr>
          <a:xfrm>
            <a:off x="12901979" y="3315898"/>
            <a:ext cx="9720001" cy="42438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6" tIns="71436" rIns="71436" bIns="71436">
            <a:spAutoFit/>
          </a:bodyPr>
          <a:lstStyle/>
          <a:p>
            <a:pPr>
              <a:lnSpc>
                <a:spcPct val="120000"/>
              </a:lnSpc>
              <a:defRPr>
                <a:latin typeface="Baskerville"/>
                <a:ea typeface="Baskerville"/>
                <a:cs typeface="Baskerville"/>
                <a:sym typeface="Baskerville"/>
              </a:defRPr>
            </a:pPr>
            <a:endParaRPr lang="da-DK" dirty="0" smtClean="0"/>
          </a:p>
          <a:p>
            <a:pPr>
              <a:lnSpc>
                <a:spcPct val="120000"/>
              </a:lnSpc>
              <a:defRPr>
                <a:latin typeface="Baskerville"/>
                <a:ea typeface="Baskerville"/>
                <a:cs typeface="Baskerville"/>
                <a:sym typeface="Baskerville"/>
              </a:defRPr>
            </a:pPr>
            <a:endParaRPr lang="da-DK" dirty="0"/>
          </a:p>
          <a:p>
            <a:pPr>
              <a:lnSpc>
                <a:spcPct val="120000"/>
              </a:lnSpc>
              <a:defRPr>
                <a:latin typeface="Baskerville"/>
                <a:ea typeface="Baskerville"/>
                <a:cs typeface="Baskerville"/>
                <a:sym typeface="Baskerville"/>
              </a:defRPr>
            </a:pPr>
            <a:endParaRPr lang="da-DK" dirty="0" smtClean="0"/>
          </a:p>
          <a:p>
            <a:pPr>
              <a:lnSpc>
                <a:spcPct val="120000"/>
              </a:lnSpc>
              <a:defRPr>
                <a:latin typeface="Baskerville"/>
                <a:ea typeface="Baskerville"/>
                <a:cs typeface="Baskerville"/>
                <a:sym typeface="Baskerville"/>
              </a:defRPr>
            </a:pPr>
            <a:endParaRPr lang="da-DK" dirty="0"/>
          </a:p>
          <a:p>
            <a:pPr>
              <a:lnSpc>
                <a:spcPct val="120000"/>
              </a:lnSpc>
              <a:defRPr>
                <a:latin typeface="Baskerville"/>
                <a:ea typeface="Baskerville"/>
                <a:cs typeface="Baskerville"/>
                <a:sym typeface="Baskerville"/>
              </a:defRPr>
            </a:pPr>
            <a:r>
              <a:rPr lang="da-DK" dirty="0" smtClean="0"/>
              <a:t>Nyt lys på social arv</a:t>
            </a:r>
          </a:p>
          <a:p>
            <a:pPr>
              <a:lnSpc>
                <a:spcPct val="120000"/>
              </a:lnSpc>
              <a:defRPr>
                <a:latin typeface="Baskerville"/>
                <a:ea typeface="Baskerville"/>
                <a:cs typeface="Baskerville"/>
                <a:sym typeface="Baskerville"/>
              </a:defRPr>
            </a:pPr>
            <a:r>
              <a:rPr lang="da-DK" dirty="0" smtClean="0"/>
              <a:t>- Og temaet for mit oplæg</a:t>
            </a:r>
          </a:p>
        </p:txBody>
      </p:sp>
    </p:spTree>
    <p:extLst>
      <p:ext uri="{BB962C8B-B14F-4D97-AF65-F5344CB8AC3E}">
        <p14:creationId xmlns:p14="http://schemas.microsoft.com/office/powerpoint/2010/main" val="207991449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/>
          </p:cNvSpPr>
          <p:nvPr>
            <p:ph type="ctrTitle"/>
          </p:nvPr>
        </p:nvSpPr>
        <p:spPr>
          <a:xfrm>
            <a:off x="1273544" y="1224359"/>
            <a:ext cx="12502782" cy="1400500"/>
          </a:xfrm>
          <a:prstGeom prst="rect">
            <a:avLst/>
          </a:prstGeom>
        </p:spPr>
        <p:txBody>
          <a:bodyPr>
            <a:normAutofit/>
          </a:bodyPr>
          <a:lstStyle/>
          <a:p>
            <a:pPr hangingPunct="1"/>
            <a:r>
              <a:rPr lang="en-US" dirty="0" smtClean="0"/>
              <a:t>Grooming/licking</a:t>
            </a:r>
            <a:endParaRPr lang="en-US" dirty="0"/>
          </a:p>
        </p:txBody>
      </p:sp>
      <p:sp>
        <p:nvSpPr>
          <p:cNvPr id="11" name="Shape 144"/>
          <p:cNvSpPr/>
          <p:nvPr/>
        </p:nvSpPr>
        <p:spPr>
          <a:xfrm>
            <a:off x="1385797" y="2308420"/>
            <a:ext cx="3255652" cy="0"/>
          </a:xfrm>
          <a:prstGeom prst="line">
            <a:avLst/>
          </a:prstGeom>
          <a:ln w="88900">
            <a:solidFill>
              <a:srgbClr val="F89833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0" name="Shape 144"/>
          <p:cNvSpPr/>
          <p:nvPr/>
        </p:nvSpPr>
        <p:spPr>
          <a:xfrm>
            <a:off x="1385795" y="2308420"/>
            <a:ext cx="8610259" cy="0"/>
          </a:xfrm>
          <a:prstGeom prst="line">
            <a:avLst/>
          </a:prstGeom>
          <a:ln w="88900">
            <a:solidFill>
              <a:srgbClr val="F89833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5" name="Shape 219"/>
          <p:cNvSpPr/>
          <p:nvPr/>
        </p:nvSpPr>
        <p:spPr>
          <a:xfrm>
            <a:off x="1319924" y="3394800"/>
            <a:ext cx="10340256" cy="764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6" tIns="71436" rIns="71436" bIns="71436">
            <a:spAutoFit/>
          </a:bodyPr>
          <a:lstStyle>
            <a:lvl1pPr>
              <a:lnSpc>
                <a:spcPct val="120000"/>
              </a:lnSpc>
              <a:defRPr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endParaRPr dirty="0"/>
          </a:p>
        </p:txBody>
      </p:sp>
      <p:graphicFrame>
        <p:nvGraphicFramePr>
          <p:cNvPr id="16" name="Chart 107"/>
          <p:cNvGraphicFramePr/>
          <p:nvPr>
            <p:extLst>
              <p:ext uri="{D42A27DB-BD31-4B8C-83A1-F6EECF244321}">
                <p14:modId xmlns:p14="http://schemas.microsoft.com/office/powerpoint/2010/main" val="430510012"/>
              </p:ext>
            </p:extLst>
          </p:nvPr>
        </p:nvGraphicFramePr>
        <p:xfrm>
          <a:off x="1302873" y="2880122"/>
          <a:ext cx="13535345" cy="111476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6</a:t>
            </a:fld>
            <a:endParaRPr lang="uk-UA" dirty="0"/>
          </a:p>
        </p:txBody>
      </p:sp>
      <p:sp>
        <p:nvSpPr>
          <p:cNvPr id="2" name="TextBox 1"/>
          <p:cNvSpPr txBox="1"/>
          <p:nvPr/>
        </p:nvSpPr>
        <p:spPr>
          <a:xfrm>
            <a:off x="14962909" y="3221604"/>
            <a:ext cx="7342909" cy="60658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6" tIns="71436" rIns="71436" bIns="71436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a-DK" sz="3700" b="0" i="0" u="none" strike="noStrike" cap="none" spc="37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venir Next Condensed"/>
                <a:ea typeface="Avenir Next Condensed"/>
                <a:cs typeface="Avenir Next Condensed"/>
                <a:sym typeface="Avenir Next Condensed"/>
              </a:rPr>
              <a:t>I 1957 fandt psykiatrikeren Seymour Levine ud af at rotteunger</a:t>
            </a:r>
            <a:r>
              <a:rPr kumimoji="0" lang="da-DK" sz="3700" b="0" i="0" u="none" strike="noStrike" cap="none" spc="37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venir Next Condensed"/>
                <a:ea typeface="Avenir Next Condensed"/>
                <a:cs typeface="Avenir Next Condensed"/>
                <a:sym typeface="Avenir Next Condensed"/>
              </a:rPr>
              <a:t> som havde været fjernet fra deres mor i 15 minutter om dagen (f.eks. </a:t>
            </a:r>
            <a:r>
              <a:rPr lang="da-DK" dirty="0" smtClean="0"/>
              <a:t>i forbindelse med et medicinsk forsøg), var mindre nervøse og mindre stressede end andre rotteunger </a:t>
            </a:r>
            <a:endParaRPr kumimoji="0" lang="en-US" sz="3700" b="0" i="0" u="none" strike="noStrike" cap="none" spc="37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venir Next Condensed"/>
              <a:ea typeface="Avenir Next Condensed"/>
              <a:cs typeface="Avenir Next Condensed"/>
              <a:sym typeface="Avenir Next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55025436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/>
          </p:cNvSpPr>
          <p:nvPr>
            <p:ph type="ctrTitle"/>
          </p:nvPr>
        </p:nvSpPr>
        <p:spPr>
          <a:xfrm>
            <a:off x="1273544" y="1224359"/>
            <a:ext cx="12502782" cy="1400500"/>
          </a:xfrm>
          <a:prstGeom prst="rect">
            <a:avLst/>
          </a:prstGeom>
        </p:spPr>
        <p:txBody>
          <a:bodyPr>
            <a:normAutofit/>
          </a:bodyPr>
          <a:lstStyle/>
          <a:p>
            <a:pPr hangingPunct="1"/>
            <a:r>
              <a:rPr lang="en-US" dirty="0" smtClean="0"/>
              <a:t>Grooming/licking</a:t>
            </a:r>
            <a:endParaRPr lang="en-US" dirty="0"/>
          </a:p>
        </p:txBody>
      </p:sp>
      <p:sp>
        <p:nvSpPr>
          <p:cNvPr id="11" name="Shape 144"/>
          <p:cNvSpPr/>
          <p:nvPr/>
        </p:nvSpPr>
        <p:spPr>
          <a:xfrm>
            <a:off x="1385797" y="2308420"/>
            <a:ext cx="3255652" cy="0"/>
          </a:xfrm>
          <a:prstGeom prst="line">
            <a:avLst/>
          </a:prstGeom>
          <a:ln w="88900">
            <a:solidFill>
              <a:srgbClr val="F89833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0" name="Shape 144"/>
          <p:cNvSpPr/>
          <p:nvPr/>
        </p:nvSpPr>
        <p:spPr>
          <a:xfrm>
            <a:off x="1385795" y="2308420"/>
            <a:ext cx="9212932" cy="0"/>
          </a:xfrm>
          <a:prstGeom prst="line">
            <a:avLst/>
          </a:prstGeom>
          <a:ln w="88900">
            <a:solidFill>
              <a:srgbClr val="F89833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5" name="Shape 219"/>
          <p:cNvSpPr/>
          <p:nvPr/>
        </p:nvSpPr>
        <p:spPr>
          <a:xfrm>
            <a:off x="1319924" y="3394800"/>
            <a:ext cx="10340256" cy="764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6" tIns="71436" rIns="71436" bIns="71436">
            <a:spAutoFit/>
          </a:bodyPr>
          <a:lstStyle>
            <a:lvl1pPr>
              <a:lnSpc>
                <a:spcPct val="120000"/>
              </a:lnSpc>
              <a:defRPr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endParaRPr dirty="0"/>
          </a:p>
        </p:txBody>
      </p:sp>
      <p:graphicFrame>
        <p:nvGraphicFramePr>
          <p:cNvPr id="16" name="Chart 107"/>
          <p:cNvGraphicFramePr/>
          <p:nvPr>
            <p:extLst>
              <p:ext uri="{D42A27DB-BD31-4B8C-83A1-F6EECF244321}">
                <p14:modId xmlns:p14="http://schemas.microsoft.com/office/powerpoint/2010/main" val="3808359269"/>
              </p:ext>
            </p:extLst>
          </p:nvPr>
        </p:nvGraphicFramePr>
        <p:xfrm>
          <a:off x="790256" y="2880123"/>
          <a:ext cx="9559090" cy="8951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7</a:t>
            </a:fld>
            <a:endParaRPr lang="uk-UA" dirty="0"/>
          </a:p>
        </p:txBody>
      </p:sp>
      <p:sp>
        <p:nvSpPr>
          <p:cNvPr id="3" name="TextBox 2"/>
          <p:cNvSpPr txBox="1"/>
          <p:nvPr/>
        </p:nvSpPr>
        <p:spPr>
          <a:xfrm>
            <a:off x="12247417" y="3538465"/>
            <a:ext cx="8922327" cy="60658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6" tIns="71436" rIns="71436" bIns="71436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a-DK" sz="3700" b="0" i="0" u="none" strike="noStrike" cap="none" spc="37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venir Next Condensed"/>
                <a:ea typeface="Avenir Next Condensed"/>
                <a:cs typeface="Avenir Next Condensed"/>
                <a:sym typeface="Avenir Next Condensed"/>
              </a:rPr>
              <a:t>EPIGENETIK!</a:t>
            </a:r>
          </a:p>
          <a:p>
            <a:pPr marL="0" marR="0" indent="0" algn="l" defTabSz="457200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dirty="0" smtClean="0"/>
              <a:t>Stimulering =&gt; genudtrykket=&gt;hjernen</a:t>
            </a:r>
          </a:p>
          <a:p>
            <a:pPr marL="0" marR="0" indent="0" algn="l" defTabSz="457200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dirty="0" smtClean="0"/>
              <a:t>(underliggende mekanisme: omsorgen øger antallet af de receptorer i hjernen, som reagerer på stresshormon – disse receptorer hjælper med at neddrosle stressreaktionen)</a:t>
            </a:r>
            <a:endParaRPr kumimoji="0" lang="da-DK" sz="3700" b="0" i="0" u="none" strike="noStrike" cap="none" spc="37" normalizeH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Avenir Next Condensed"/>
              <a:ea typeface="Avenir Next Condensed"/>
              <a:cs typeface="Avenir Next Condensed"/>
              <a:sym typeface="Avenir Next Condensed"/>
            </a:endParaRPr>
          </a:p>
          <a:p>
            <a:pPr marL="0" marR="0" indent="0" algn="l" defTabSz="457200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700" b="0" i="0" u="none" strike="noStrike" cap="none" spc="37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venir Next Condensed"/>
              <a:ea typeface="Avenir Next Condensed"/>
              <a:cs typeface="Avenir Next Condensed"/>
              <a:sym typeface="Avenir Next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401688077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/>
          </p:cNvSpPr>
          <p:nvPr>
            <p:ph type="ctrTitle"/>
          </p:nvPr>
        </p:nvSpPr>
        <p:spPr>
          <a:xfrm>
            <a:off x="1273544" y="1224359"/>
            <a:ext cx="12502782" cy="1400500"/>
          </a:xfrm>
          <a:prstGeom prst="rect">
            <a:avLst/>
          </a:prstGeom>
        </p:spPr>
        <p:txBody>
          <a:bodyPr>
            <a:normAutofit/>
          </a:bodyPr>
          <a:lstStyle/>
          <a:p>
            <a:pPr hangingPunct="1"/>
            <a:r>
              <a:rPr lang="en-US" dirty="0" smtClean="0"/>
              <a:t>Grooming/licking</a:t>
            </a:r>
            <a:endParaRPr lang="en-US" dirty="0"/>
          </a:p>
        </p:txBody>
      </p:sp>
      <p:sp>
        <p:nvSpPr>
          <p:cNvPr id="11" name="Shape 144"/>
          <p:cNvSpPr/>
          <p:nvPr/>
        </p:nvSpPr>
        <p:spPr>
          <a:xfrm>
            <a:off x="1385797" y="2308420"/>
            <a:ext cx="3255652" cy="0"/>
          </a:xfrm>
          <a:prstGeom prst="line">
            <a:avLst/>
          </a:prstGeom>
          <a:ln w="88900">
            <a:solidFill>
              <a:srgbClr val="F89833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0" name="Shape 144"/>
          <p:cNvSpPr/>
          <p:nvPr/>
        </p:nvSpPr>
        <p:spPr>
          <a:xfrm>
            <a:off x="1385795" y="2308420"/>
            <a:ext cx="9171369" cy="0"/>
          </a:xfrm>
          <a:prstGeom prst="line">
            <a:avLst/>
          </a:prstGeom>
          <a:ln w="88900">
            <a:solidFill>
              <a:srgbClr val="F89833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5" name="Shape 219"/>
          <p:cNvSpPr/>
          <p:nvPr/>
        </p:nvSpPr>
        <p:spPr>
          <a:xfrm>
            <a:off x="1319924" y="3394800"/>
            <a:ext cx="10340256" cy="764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6" tIns="71436" rIns="71436" bIns="71436">
            <a:spAutoFit/>
          </a:bodyPr>
          <a:lstStyle>
            <a:lvl1pPr>
              <a:lnSpc>
                <a:spcPct val="120000"/>
              </a:lnSpc>
              <a:defRPr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8</a:t>
            </a:fld>
            <a:endParaRPr lang="uk-UA" dirty="0"/>
          </a:p>
        </p:txBody>
      </p:sp>
      <p:sp>
        <p:nvSpPr>
          <p:cNvPr id="3" name="TextBox 2"/>
          <p:cNvSpPr txBox="1"/>
          <p:nvPr/>
        </p:nvSpPr>
        <p:spPr>
          <a:xfrm>
            <a:off x="12247417" y="3538466"/>
            <a:ext cx="8922327" cy="60658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6" tIns="71436" rIns="71436" bIns="71436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a-DK" sz="3700" b="0" i="0" u="none" strike="noStrike" cap="none" spc="37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venir Next Condensed"/>
                <a:ea typeface="Avenir Next Condensed"/>
                <a:cs typeface="Avenir Next Condensed"/>
                <a:sym typeface="Avenir Next Condensed"/>
              </a:rPr>
              <a:t>ÅBNE VINDUER</a:t>
            </a:r>
          </a:p>
          <a:p>
            <a:pPr marL="0" marR="0" indent="0" algn="l" defTabSz="457200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dirty="0" smtClean="0"/>
              <a:t>Det er vigtigt at omsorgen ydes indenfor den første uge (til dag 8 efter fødslen)</a:t>
            </a:r>
          </a:p>
          <a:p>
            <a:pPr marL="0" marR="0" indent="0" algn="l" defTabSz="457200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a-DK" sz="3700" b="0" i="0" u="none" strike="noStrike" cap="none" spc="37" normalizeH="0" dirty="0">
              <a:ln>
                <a:noFill/>
              </a:ln>
              <a:solidFill>
                <a:srgbClr val="000000"/>
              </a:solidFill>
              <a:effectLst/>
              <a:uFillTx/>
              <a:latin typeface="Avenir Next Condensed"/>
              <a:ea typeface="Avenir Next Condensed"/>
              <a:cs typeface="Avenir Next Condensed"/>
              <a:sym typeface="Avenir Next Condensed"/>
            </a:endParaRPr>
          </a:p>
          <a:p>
            <a:pPr marL="0" marR="0" indent="0" algn="l" defTabSz="457200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da-DK" dirty="0" smtClean="0"/>
          </a:p>
          <a:p>
            <a:pPr marL="0" marR="0" indent="0" algn="l" defTabSz="457200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a-DK" sz="3700" b="0" i="0" u="none" strike="noStrike" cap="none" spc="37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venir Next Condensed"/>
                <a:ea typeface="Avenir Next Condensed"/>
                <a:cs typeface="Avenir Next Condensed"/>
                <a:sym typeface="Avenir Next Condensed"/>
              </a:rPr>
              <a:t>... Og ja, man kan sagtens overføre viden fra rottestudier til mennesker</a:t>
            </a:r>
          </a:p>
          <a:p>
            <a:pPr marL="0" marR="0" indent="0" algn="l" defTabSz="457200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700" b="0" i="0" u="none" strike="noStrike" cap="none" spc="37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venir Next Condensed"/>
              <a:ea typeface="Avenir Next Condensed"/>
              <a:cs typeface="Avenir Next Condensed"/>
              <a:sym typeface="Avenir Next Condensed"/>
            </a:endParaRPr>
          </a:p>
        </p:txBody>
      </p:sp>
      <p:sp>
        <p:nvSpPr>
          <p:cNvPr id="4" name="AutoShape 2" descr="Billedresultat for grooming licking rat pup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Billedresultat for grooming licking rat pu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702" y="3494475"/>
            <a:ext cx="10279864" cy="5469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862333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/>
          </p:cNvSpPr>
          <p:nvPr>
            <p:ph type="ctrTitle"/>
          </p:nvPr>
        </p:nvSpPr>
        <p:spPr>
          <a:xfrm>
            <a:off x="1273544" y="1224359"/>
            <a:ext cx="12502782" cy="1400500"/>
          </a:xfrm>
          <a:prstGeom prst="rect">
            <a:avLst/>
          </a:prstGeom>
        </p:spPr>
        <p:txBody>
          <a:bodyPr>
            <a:normAutofit/>
          </a:bodyPr>
          <a:lstStyle/>
          <a:p>
            <a:pPr hangingPunct="1"/>
            <a:r>
              <a:rPr lang="en-US" dirty="0" smtClean="0"/>
              <a:t>Grooming/licking</a:t>
            </a:r>
            <a:endParaRPr lang="en-US" dirty="0"/>
          </a:p>
        </p:txBody>
      </p:sp>
      <p:sp>
        <p:nvSpPr>
          <p:cNvPr id="11" name="Shape 144"/>
          <p:cNvSpPr/>
          <p:nvPr/>
        </p:nvSpPr>
        <p:spPr>
          <a:xfrm>
            <a:off x="1385797" y="2308420"/>
            <a:ext cx="3255652" cy="0"/>
          </a:xfrm>
          <a:prstGeom prst="line">
            <a:avLst/>
          </a:prstGeom>
          <a:ln w="88900">
            <a:solidFill>
              <a:srgbClr val="F89833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0" name="Shape 144"/>
          <p:cNvSpPr/>
          <p:nvPr/>
        </p:nvSpPr>
        <p:spPr>
          <a:xfrm>
            <a:off x="1385795" y="2308420"/>
            <a:ext cx="9171369" cy="0"/>
          </a:xfrm>
          <a:prstGeom prst="line">
            <a:avLst/>
          </a:prstGeom>
          <a:ln w="88900">
            <a:solidFill>
              <a:srgbClr val="F89833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5" name="Shape 219"/>
          <p:cNvSpPr/>
          <p:nvPr/>
        </p:nvSpPr>
        <p:spPr>
          <a:xfrm>
            <a:off x="1319924" y="3394800"/>
            <a:ext cx="10340256" cy="764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6" tIns="71436" rIns="71436" bIns="71436">
            <a:spAutoFit/>
          </a:bodyPr>
          <a:lstStyle>
            <a:lvl1pPr>
              <a:lnSpc>
                <a:spcPct val="120000"/>
              </a:lnSpc>
              <a:defRPr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9</a:t>
            </a:fld>
            <a:endParaRPr lang="uk-UA" dirty="0"/>
          </a:p>
        </p:txBody>
      </p:sp>
      <p:sp>
        <p:nvSpPr>
          <p:cNvPr id="4" name="AutoShape 2" descr="Billedresultat for grooming licking rat pup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2" name="Picture 2" descr="Billedresultat for romanian orphan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929" y="3255385"/>
            <a:ext cx="8039100" cy="542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443855" y="4425916"/>
            <a:ext cx="8589818" cy="310507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6" tIns="71436" rIns="71436" bIns="71436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a-DK" sz="3700" b="0" i="0" u="none" strike="noStrike" cap="none" spc="37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venir Next Condensed"/>
                <a:ea typeface="Avenir Next Condensed"/>
                <a:cs typeface="Avenir Next Condensed"/>
                <a:sym typeface="Avenir Next Condensed"/>
              </a:rPr>
              <a:t>Rumænske børnehjemsbørn</a:t>
            </a:r>
            <a:r>
              <a:rPr kumimoji="0" lang="da-DK" sz="3700" b="0" i="0" u="none" strike="noStrike" cap="none" spc="37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venir Next Condensed"/>
                <a:ea typeface="Avenir Next Condensed"/>
                <a:cs typeface="Avenir Next Condensed"/>
                <a:sym typeface="Avenir Next Condensed"/>
              </a:rPr>
              <a:t> – de der bortadopteres til plejefamilier klarer sig bedre. Men alder ved adoption betyder noget</a:t>
            </a:r>
            <a:endParaRPr kumimoji="0" lang="en-US" sz="3700" b="0" i="0" u="none" strike="noStrike" cap="none" spc="37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venir Next Condensed"/>
              <a:ea typeface="Avenir Next Condensed"/>
              <a:cs typeface="Avenir Next Condensed"/>
              <a:sym typeface="Avenir Next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08136913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41D52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6" tIns="71436" rIns="71436" bIns="71436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3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700" b="0" i="0" u="none" strike="noStrike" cap="none" spc="37" normalizeH="0" baseline="0">
            <a:ln>
              <a:noFill/>
            </a:ln>
            <a:solidFill>
              <a:srgbClr val="000000"/>
            </a:solidFill>
            <a:effectLst/>
            <a:uFillTx/>
            <a:latin typeface="Avenir Next Condensed"/>
            <a:ea typeface="Avenir Next Condensed"/>
            <a:cs typeface="Avenir Next Condensed"/>
            <a:sym typeface="Avenir Next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6" tIns="71436" rIns="71436" bIns="71436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3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700" b="0" i="0" u="none" strike="noStrike" cap="none" spc="37" normalizeH="0" baseline="0">
            <a:ln>
              <a:noFill/>
            </a:ln>
            <a:solidFill>
              <a:srgbClr val="000000"/>
            </a:solidFill>
            <a:effectLst/>
            <a:uFillTx/>
            <a:latin typeface="Avenir Next Condensed"/>
            <a:ea typeface="Avenir Next Condensed"/>
            <a:cs typeface="Avenir Next Condensed"/>
            <a:sym typeface="Avenir Next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41D52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6" tIns="71436" rIns="71436" bIns="71436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3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700" b="0" i="0" u="none" strike="noStrike" cap="none" spc="37" normalizeH="0" baseline="0">
            <a:ln>
              <a:noFill/>
            </a:ln>
            <a:solidFill>
              <a:srgbClr val="000000"/>
            </a:solidFill>
            <a:effectLst/>
            <a:uFillTx/>
            <a:latin typeface="Avenir Next Condensed"/>
            <a:ea typeface="Avenir Next Condensed"/>
            <a:cs typeface="Avenir Next Condensed"/>
            <a:sym typeface="Avenir Next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6" tIns="71436" rIns="71436" bIns="71436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3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700" b="0" i="0" u="none" strike="noStrike" cap="none" spc="37" normalizeH="0" baseline="0">
            <a:ln>
              <a:noFill/>
            </a:ln>
            <a:solidFill>
              <a:srgbClr val="000000"/>
            </a:solidFill>
            <a:effectLst/>
            <a:uFillTx/>
            <a:latin typeface="Avenir Next Condensed"/>
            <a:ea typeface="Avenir Next Condensed"/>
            <a:cs typeface="Avenir Next Condensed"/>
            <a:sym typeface="Avenir Next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14143</TotalTime>
  <Words>596</Words>
  <Application>Microsoft Office PowerPoint</Application>
  <PresentationFormat>Custom</PresentationFormat>
  <Paragraphs>178</Paragraphs>
  <Slides>32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White</vt:lpstr>
      <vt:lpstr>PowerPoint Presentation</vt:lpstr>
      <vt:lpstr>Betydningen af alder når børn og unge udsættes for en social begivenhed</vt:lpstr>
      <vt:lpstr>Baby, 6 måneder</vt:lpstr>
      <vt:lpstr>Barn, 4 år</vt:lpstr>
      <vt:lpstr>Hvorfor er det interessant?</vt:lpstr>
      <vt:lpstr>Grooming/licking</vt:lpstr>
      <vt:lpstr>Grooming/licking</vt:lpstr>
      <vt:lpstr>Grooming/licking</vt:lpstr>
      <vt:lpstr>Grooming/licking</vt:lpstr>
      <vt:lpstr>Hjernen</vt:lpstr>
      <vt:lpstr>Social arv</vt:lpstr>
      <vt:lpstr>Hjernens udvikling</vt:lpstr>
      <vt:lpstr>Hjernens udvikling</vt:lpstr>
      <vt:lpstr>Hjernens udvikling</vt:lpstr>
      <vt:lpstr>Hjernens udvikling</vt:lpstr>
      <vt:lpstr>Toxisk stress</vt:lpstr>
      <vt:lpstr>Toxisk Stress</vt:lpstr>
      <vt:lpstr>Toxisk Stress</vt:lpstr>
      <vt:lpstr>Toxisk Stress</vt:lpstr>
      <vt:lpstr>Toxisk Stress</vt:lpstr>
      <vt:lpstr>Toxisk Stress</vt:lpstr>
      <vt:lpstr>Toxisk Stress</vt:lpstr>
      <vt:lpstr>Toxisk Stress</vt:lpstr>
      <vt:lpstr>PowerPoint Presentation</vt:lpstr>
      <vt:lpstr>Toxisk Stress – overordnet funktionalitet</vt:lpstr>
      <vt:lpstr>Toxisk Stress – overordnet funktionalitet</vt:lpstr>
      <vt:lpstr>Toxisk Stress – kognitive færdigheder</vt:lpstr>
      <vt:lpstr>Toxisk Stress – kognitive færdigheder</vt:lpstr>
      <vt:lpstr>Toxisk Stress – non-kognitive færdigheder</vt:lpstr>
      <vt:lpstr>Toxisk Stress – non-kognitive færdigheder</vt:lpstr>
      <vt:lpstr>Toxisk Stress - konklusion</vt:lpstr>
      <vt:lpstr>Toxisk Stress – en god forklaring?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Kaspar Kofod</dc:creator>
  <cp:lastModifiedBy>Signe</cp:lastModifiedBy>
  <cp:revision>77</cp:revision>
  <cp:lastPrinted>2016-01-19T16:11:45Z</cp:lastPrinted>
  <dcterms:modified xsi:type="dcterms:W3CDTF">2018-03-11T19:30:44Z</dcterms:modified>
</cp:coreProperties>
</file>